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2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2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25/01/2022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9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25/01/2022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8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0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6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5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25/01/2022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1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25/01/2022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E%B3%CE%B3%CE%B5%CE%B9%CE%BF%CF%80%CE%BB%CE%B1%CF%83%CF%84%CE%B9%CE%BA%CE%AE" TargetMode="External"/><Relationship Id="rId3" Type="http://schemas.openxmlformats.org/officeDocument/2006/relationships/hyperlink" Target="https://el.wikipedia.org/w/index.php?title=%CE%99%CE%BD%CE%B4%CE%B9%CE%AC%CE%BD%CE%B9%CE%BA%CE%B7_%CE%BC%CE%BF%CF%85%CF%83%CE%B9%CE%BA%CE%AE&amp;action=edit&amp;redlink=1" TargetMode="External"/><Relationship Id="rId7" Type="http://schemas.openxmlformats.org/officeDocument/2006/relationships/hyperlink" Target="https://el.wikipedia.org/wiki/%CE%9C%CE%B5%CE%BE%CE%B9%CE%BA%CF%8C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el.wikipedia.org/wiki/%CE%92%CF%8C%CF%81%CE%B5%CE%B9%CE%B1_%CE%91%CE%BC%CE%B5%CF%81%CE%B9%CE%BA%CE%A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A%CE%B5%CE%BD%CF%84%CF%81%CE%B9%CE%BA%CE%AE_%CE%91%CE%BC%CE%B5%CF%81%CE%B9%CE%BA%CE%AE" TargetMode="External"/><Relationship Id="rId11" Type="http://schemas.openxmlformats.org/officeDocument/2006/relationships/hyperlink" Target="https://el.wikipedia.org/wiki/%CE%A7%CE%B1%CF%81%CE%B1%CE%BA%CF%84%CE%B9%CE%BA%CE%AE" TargetMode="External"/><Relationship Id="rId5" Type="http://schemas.openxmlformats.org/officeDocument/2006/relationships/hyperlink" Target="https://el.wikipedia.org/wiki/%CE%A6%CE%BB%CE%BF%CE%B3%CE%AD%CF%81%CE%B1" TargetMode="External"/><Relationship Id="rId10" Type="http://schemas.openxmlformats.org/officeDocument/2006/relationships/hyperlink" Target="https://el.wikipedia.org/wiki/%CE%93%CE%BB%CF%85%CF%80%CF%84%CE%B9%CE%BA%CE%AE" TargetMode="External"/><Relationship Id="rId4" Type="http://schemas.openxmlformats.org/officeDocument/2006/relationships/hyperlink" Target="https://el.wikipedia.org/wiki/%CE%A4%CF%8D%CE%BC%CF%80%CE%B1%CE%BD%CE%BF" TargetMode="External"/><Relationship Id="rId9" Type="http://schemas.openxmlformats.org/officeDocument/2006/relationships/hyperlink" Target="https://el.wikipedia.org/wiki/%CE%96%CF%89%CE%B3%CF%81%CE%B1%CF%86%CE%B9%CE%BA%CE%A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191612"/>
            <a:ext cx="9270124" cy="3187067"/>
          </a:xfrm>
        </p:spPr>
        <p:txBody>
          <a:bodyPr>
            <a:noAutofit/>
          </a:bodyPr>
          <a:lstStyle/>
          <a:p>
            <a:r>
              <a:rPr lang="el-GR" sz="9600" dirty="0" smtClean="0">
                <a:solidFill>
                  <a:srgbClr val="FFC000"/>
                </a:solidFill>
              </a:rPr>
              <a:t>Ινδι</a:t>
            </a:r>
            <a:r>
              <a:rPr lang="el-GR" sz="9600" dirty="0">
                <a:solidFill>
                  <a:srgbClr val="FFC000"/>
                </a:solidFill>
              </a:rPr>
              <a:t>ά</a:t>
            </a:r>
            <a:r>
              <a:rPr lang="el-GR" sz="9600" dirty="0" smtClean="0">
                <a:solidFill>
                  <a:srgbClr val="FFC000"/>
                </a:solidFill>
              </a:rPr>
              <a:t>νοι </a:t>
            </a:r>
            <a:r>
              <a:rPr lang="el-GR" sz="9600" dirty="0" smtClean="0">
                <a:solidFill>
                  <a:srgbClr val="FFC000"/>
                </a:solidFill>
              </a:rPr>
              <a:t>της </a:t>
            </a:r>
            <a:r>
              <a:rPr lang="el-GR" sz="9600" dirty="0" smtClean="0">
                <a:solidFill>
                  <a:srgbClr val="C00000"/>
                </a:solidFill>
              </a:rPr>
              <a:t>Βόρειας Αμερικής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49180"/>
            <a:ext cx="9448800" cy="1034392"/>
          </a:xfrm>
        </p:spPr>
        <p:txBody>
          <a:bodyPr>
            <a:noAutofit/>
          </a:bodyPr>
          <a:lstStyle/>
          <a:p>
            <a:endParaRPr lang="el-GR" sz="2400" dirty="0">
              <a:solidFill>
                <a:srgbClr val="00B050"/>
              </a:solidFill>
            </a:endParaRPr>
          </a:p>
          <a:p>
            <a:r>
              <a:rPr lang="el-GR" sz="2400" dirty="0" err="1" smtClean="0">
                <a:solidFill>
                  <a:srgbClr val="00B050"/>
                </a:solidFill>
              </a:rPr>
              <a:t>Νταρίνα</a:t>
            </a:r>
            <a:r>
              <a:rPr lang="el-GR" sz="2400" dirty="0" smtClean="0">
                <a:solidFill>
                  <a:srgbClr val="00B050"/>
                </a:solidFill>
              </a:rPr>
              <a:t> </a:t>
            </a:r>
            <a:r>
              <a:rPr lang="el-GR" sz="2400" dirty="0" err="1" smtClean="0">
                <a:solidFill>
                  <a:srgbClr val="00B050"/>
                </a:solidFill>
              </a:rPr>
              <a:t>Ντέτσιεβα</a:t>
            </a:r>
            <a:r>
              <a:rPr lang="el-GR" sz="2400" dirty="0" smtClean="0">
                <a:solidFill>
                  <a:srgbClr val="00B050"/>
                </a:solidFill>
              </a:rPr>
              <a:t> </a:t>
            </a:r>
            <a:r>
              <a:rPr lang="el-GR" sz="2400" dirty="0" smtClean="0">
                <a:solidFill>
                  <a:srgbClr val="00B050"/>
                </a:solidFill>
              </a:rPr>
              <a:t>και </a:t>
            </a:r>
            <a:r>
              <a:rPr lang="el-GR" dirty="0" smtClean="0">
                <a:solidFill>
                  <a:srgbClr val="00B050"/>
                </a:solidFill>
              </a:rPr>
              <a:t>Έ</a:t>
            </a:r>
            <a:r>
              <a:rPr lang="el-GR" sz="2400" dirty="0" smtClean="0">
                <a:solidFill>
                  <a:srgbClr val="00B050"/>
                </a:solidFill>
              </a:rPr>
              <a:t>ρωτας </a:t>
            </a:r>
            <a:r>
              <a:rPr lang="el-GR" sz="2400" dirty="0" err="1" smtClean="0">
                <a:solidFill>
                  <a:srgbClr val="00B050"/>
                </a:solidFill>
              </a:rPr>
              <a:t>Ραφαέλ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l-GR" sz="2400" dirty="0" smtClean="0">
                <a:solidFill>
                  <a:srgbClr val="00B050"/>
                </a:solidFill>
              </a:rPr>
              <a:t>Σπανού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Τμήμα </a:t>
            </a:r>
            <a:r>
              <a:rPr lang="el-GR" sz="2400" dirty="0" smtClean="0">
                <a:solidFill>
                  <a:srgbClr val="00B050"/>
                </a:solidFill>
              </a:rPr>
              <a:t>Στ’2  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4191984" y="2915281"/>
            <a:ext cx="3808032" cy="2646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23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378372"/>
            <a:ext cx="11143593" cy="5840313"/>
          </a:xfrm>
        </p:spPr>
        <p:txBody>
          <a:bodyPr/>
          <a:lstStyle/>
          <a:p>
            <a:pPr marL="0" indent="0">
              <a:buNone/>
            </a:pPr>
            <a:r>
              <a:rPr lang="el-GR" sz="5400" dirty="0" smtClean="0"/>
              <a:t>Εξωτερική </a:t>
            </a:r>
            <a:r>
              <a:rPr lang="el-GR" sz="5400" dirty="0" smtClean="0"/>
              <a:t>εμφάνιση - Ε</a:t>
            </a:r>
            <a:r>
              <a:rPr lang="el-GR" sz="5400" dirty="0" smtClean="0"/>
              <a:t>νδυμασία</a:t>
            </a:r>
            <a:endParaRPr lang="el-GR" sz="5400" dirty="0"/>
          </a:p>
          <a:p>
            <a:endParaRPr lang="el-GR" dirty="0" smtClean="0"/>
          </a:p>
          <a:p>
            <a:pPr algn="just"/>
            <a:r>
              <a:rPr lang="el-GR" sz="2800" dirty="0" smtClean="0"/>
              <a:t>Όλοι </a:t>
            </a:r>
            <a:r>
              <a:rPr lang="el-GR" sz="2800" dirty="0"/>
              <a:t>µας </a:t>
            </a:r>
            <a:r>
              <a:rPr lang="el-GR" sz="2800" dirty="0" err="1"/>
              <a:t>φέρνουµε</a:t>
            </a:r>
            <a:r>
              <a:rPr lang="el-GR" sz="2800" dirty="0"/>
              <a:t> ζωντανή την εικόνα στο µ</a:t>
            </a:r>
            <a:r>
              <a:rPr lang="el-GR" sz="2800" dirty="0" err="1"/>
              <a:t>υαλό</a:t>
            </a:r>
            <a:r>
              <a:rPr lang="el-GR" sz="2800" dirty="0"/>
              <a:t> µας όταν </a:t>
            </a:r>
            <a:r>
              <a:rPr lang="el-GR" sz="2800" dirty="0" err="1"/>
              <a:t>αναφερόµαστε</a:t>
            </a:r>
            <a:r>
              <a:rPr lang="el-GR" sz="2800" dirty="0"/>
              <a:t> </a:t>
            </a:r>
            <a:r>
              <a:rPr lang="el-GR" sz="2800" dirty="0" smtClean="0"/>
              <a:t>στους Ινδιάνους ιθαγενείς της Βόρειας Αμερικής. </a:t>
            </a:r>
            <a:r>
              <a:rPr lang="el-GR" sz="2800" dirty="0"/>
              <a:t>Άνδρες γενναίοι, µε χάλκινη </a:t>
            </a:r>
            <a:r>
              <a:rPr lang="el-GR" sz="2800" dirty="0" err="1"/>
              <a:t>επιδερµίδα</a:t>
            </a:r>
            <a:r>
              <a:rPr lang="el-GR" sz="2800" dirty="0"/>
              <a:t>, </a:t>
            </a:r>
            <a:r>
              <a:rPr lang="el-GR" sz="2800" dirty="0" err="1"/>
              <a:t>γαµψή</a:t>
            </a:r>
            <a:r>
              <a:rPr lang="el-GR" sz="2800" dirty="0"/>
              <a:t> µ</a:t>
            </a:r>
            <a:r>
              <a:rPr lang="el-GR" sz="2800" dirty="0" err="1"/>
              <a:t>ύτη</a:t>
            </a:r>
            <a:r>
              <a:rPr lang="el-GR" sz="2800" dirty="0"/>
              <a:t>, έντονα </a:t>
            </a:r>
            <a:r>
              <a:rPr lang="el-GR" sz="2800" dirty="0" err="1"/>
              <a:t>ζυγωµατικά</a:t>
            </a:r>
            <a:r>
              <a:rPr lang="el-GR" sz="2800" dirty="0"/>
              <a:t>, µ</a:t>
            </a:r>
            <a:r>
              <a:rPr lang="el-GR" sz="2800" dirty="0" err="1"/>
              <a:t>ακριά</a:t>
            </a:r>
            <a:r>
              <a:rPr lang="el-GR" sz="2800" dirty="0"/>
              <a:t>, µαύρα, στιλπνά µ</a:t>
            </a:r>
            <a:r>
              <a:rPr lang="el-GR" sz="2800" dirty="0" err="1"/>
              <a:t>αλλιά</a:t>
            </a:r>
            <a:r>
              <a:rPr lang="el-GR" sz="2800" dirty="0"/>
              <a:t>, </a:t>
            </a:r>
            <a:r>
              <a:rPr lang="el-GR" sz="2800" dirty="0" err="1"/>
              <a:t>στολισµένα</a:t>
            </a:r>
            <a:r>
              <a:rPr lang="el-GR" sz="2800" dirty="0"/>
              <a:t> µε φτερά και ένα </a:t>
            </a:r>
            <a:r>
              <a:rPr lang="el-GR" sz="2800" dirty="0" err="1"/>
              <a:t>βλέ</a:t>
            </a:r>
            <a:r>
              <a:rPr lang="el-GR" sz="2800" dirty="0"/>
              <a:t>µµα που </a:t>
            </a:r>
            <a:r>
              <a:rPr lang="el-GR" sz="2800" dirty="0" err="1"/>
              <a:t>θυµίζει</a:t>
            </a:r>
            <a:r>
              <a:rPr lang="el-GR" sz="2800" dirty="0"/>
              <a:t> αρπακτικό. Ρούχα από </a:t>
            </a:r>
            <a:r>
              <a:rPr lang="el-GR" sz="2800" dirty="0" err="1"/>
              <a:t>δέρµα</a:t>
            </a:r>
            <a:r>
              <a:rPr lang="el-GR" sz="2800" dirty="0"/>
              <a:t>, µε </a:t>
            </a:r>
            <a:r>
              <a:rPr lang="el-GR" sz="2800" dirty="0" err="1"/>
              <a:t>κεντήµατα</a:t>
            </a:r>
            <a:r>
              <a:rPr lang="el-GR" sz="2800" dirty="0"/>
              <a:t> από χάντρες, µ</a:t>
            </a:r>
            <a:r>
              <a:rPr lang="el-GR" sz="2800" dirty="0" err="1"/>
              <a:t>οκασίνια</a:t>
            </a:r>
            <a:r>
              <a:rPr lang="el-GR" sz="2800" dirty="0"/>
              <a:t> για αθόρυβο </a:t>
            </a:r>
            <a:r>
              <a:rPr lang="el-GR" sz="2800" dirty="0" err="1" smtClean="0"/>
              <a:t>περπάτηµα</a:t>
            </a:r>
            <a:r>
              <a:rPr lang="el-GR" dirty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8473760" y="3947746"/>
            <a:ext cx="2925282" cy="26868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42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758" y="345932"/>
            <a:ext cx="4524703" cy="1166345"/>
          </a:xfrm>
        </p:spPr>
        <p:txBody>
          <a:bodyPr>
            <a:noAutofit/>
          </a:bodyPr>
          <a:lstStyle/>
          <a:p>
            <a:r>
              <a:rPr lang="el-GR" sz="8000" dirty="0"/>
              <a:t>Γεωργία</a:t>
            </a:r>
            <a:r>
              <a:rPr lang="el-GR" dirty="0"/>
              <a:t/>
            </a:r>
            <a:br>
              <a:rPr lang="el-GR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76" y="1081152"/>
            <a:ext cx="7622324" cy="4862850"/>
          </a:xfrm>
        </p:spPr>
        <p:txBody>
          <a:bodyPr>
            <a:noAutofit/>
          </a:bodyPr>
          <a:lstStyle/>
          <a:p>
            <a:pPr algn="just"/>
            <a:r>
              <a:rPr lang="el-GR" sz="3200" dirty="0"/>
              <a:t>Με το πέρασμα των χρόνων, αναπτύχθηκε από τους ιθαγενείς η καλλιέργεια φυτών, τα οποία πλέον είναι παγκοσμίως διαδεδομένα. Ένας μεγάλος αριθμός των αγροτικών αυτών προϊόντων διατηρεί στην αγγλική και την ελληνική γλώσσα την αρχική τους ονομασία στη γλώσσα </a:t>
            </a:r>
            <a:r>
              <a:rPr lang="el-GR" sz="3200" dirty="0" err="1"/>
              <a:t>Νάουατλ</a:t>
            </a:r>
            <a:r>
              <a:rPr lang="el-GR" sz="3200" dirty="0"/>
              <a:t>. Ορισμένα από τα προϊόντα αυτά είναι: η ντομάτα, η πατάτα, το αβοκάντο, το κακάο, η βανίλια, ο ανανάς, και ορισμένα είδη της πιπεριάς όπως το </a:t>
            </a:r>
            <a:r>
              <a:rPr lang="el-GR" sz="3200" dirty="0" err="1"/>
              <a:t>τσίλι</a:t>
            </a:r>
            <a:r>
              <a:rPr lang="el-GR" sz="3200" dirty="0"/>
              <a:t>, η πάπρικα κι η </a:t>
            </a:r>
            <a:r>
              <a:rPr lang="el-GR" sz="3200" dirty="0" err="1"/>
              <a:t>παπάγια</a:t>
            </a:r>
            <a:r>
              <a:rPr lang="el-GR" sz="3200" dirty="0"/>
              <a:t>.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142" y="1891914"/>
            <a:ext cx="4052088" cy="405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64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63" y="235556"/>
            <a:ext cx="3069999" cy="1702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278" y="305345"/>
            <a:ext cx="3302759" cy="1728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469" y="305345"/>
            <a:ext cx="3167581" cy="1904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655" y="2232166"/>
            <a:ext cx="3228758" cy="2181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10" y="4875623"/>
            <a:ext cx="2816015" cy="1760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675" y="2334145"/>
            <a:ext cx="3796862" cy="2278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363" y="2309839"/>
            <a:ext cx="3683876" cy="2302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2685" y="4488790"/>
            <a:ext cx="3242430" cy="216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7800" y="4736554"/>
            <a:ext cx="3501676" cy="20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338704"/>
            <a:ext cx="10200290" cy="1293028"/>
          </a:xfrm>
        </p:spPr>
        <p:txBody>
          <a:bodyPr>
            <a:noAutofit/>
          </a:bodyPr>
          <a:lstStyle/>
          <a:p>
            <a:r>
              <a:rPr lang="el-GR" sz="6000" b="1" dirty="0"/>
              <a:t>Τέχνη και μουσική</a:t>
            </a:r>
            <a:br>
              <a:rPr lang="el-GR" sz="6000" b="1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08" y="4129984"/>
            <a:ext cx="10865776" cy="3726725"/>
          </a:xfrm>
        </p:spPr>
        <p:txBody>
          <a:bodyPr>
            <a:noAutofit/>
          </a:bodyPr>
          <a:lstStyle/>
          <a:p>
            <a:pPr algn="just"/>
            <a:r>
              <a:rPr lang="el-GR" sz="2400" dirty="0"/>
              <a:t>Στη </a:t>
            </a:r>
            <a:r>
              <a:rPr lang="el-GR" sz="2400" dirty="0">
                <a:hlinkClick r:id="rId2" tooltip="Βόρεια Αμερική"/>
              </a:rPr>
              <a:t>Βόρεια Αμερική</a:t>
            </a:r>
            <a:r>
              <a:rPr lang="el-GR" sz="2400" dirty="0"/>
              <a:t>, η </a:t>
            </a:r>
            <a:r>
              <a:rPr lang="el-GR" sz="2400" dirty="0">
                <a:hlinkClick r:id="rId3" tooltip="Ινδιάνικη μουσική (δεν έχει γραφτεί ακόμα)"/>
              </a:rPr>
              <a:t>ινδιάνικη μουσική</a:t>
            </a:r>
            <a:r>
              <a:rPr lang="el-GR" sz="2400" dirty="0"/>
              <a:t> είναι σχεδόν μονοφωνική, αλλά υπάρχουν εξαιρέσεις. Τα μουσικά όργανα που χρησιμοποιούνται συνήθως είναι </a:t>
            </a:r>
            <a:r>
              <a:rPr lang="el-GR" sz="2400" dirty="0">
                <a:hlinkClick r:id="rId4" tooltip="Τύμπανο"/>
              </a:rPr>
              <a:t>τύμπανα</a:t>
            </a:r>
            <a:r>
              <a:rPr lang="el-GR" sz="2400" dirty="0"/>
              <a:t> και </a:t>
            </a:r>
            <a:r>
              <a:rPr lang="el-GR" sz="2400" dirty="0">
                <a:hlinkClick r:id="rId5" tooltip="Φλογέρα"/>
              </a:rPr>
              <a:t>φλογέρες</a:t>
            </a:r>
            <a:r>
              <a:rPr lang="el-GR" sz="2400" dirty="0"/>
              <a:t>. Στην </a:t>
            </a:r>
            <a:r>
              <a:rPr lang="el-GR" sz="2400" dirty="0">
                <a:hlinkClick r:id="rId6" tooltip="Κεντρική Αμερική"/>
              </a:rPr>
              <a:t>Κεντρική Αμερική</a:t>
            </a:r>
            <a:r>
              <a:rPr lang="el-GR" sz="2400" dirty="0"/>
              <a:t> και το </a:t>
            </a:r>
            <a:r>
              <a:rPr lang="el-GR" sz="2400" dirty="0">
                <a:hlinkClick r:id="rId7" tooltip="Μεξικό"/>
              </a:rPr>
              <a:t>Μεξικό</a:t>
            </a:r>
            <a:r>
              <a:rPr lang="el-GR" sz="2400" dirty="0"/>
              <a:t>, η μουσική συνήθως ήταν </a:t>
            </a:r>
            <a:r>
              <a:rPr lang="el-GR" sz="2400" i="1" dirty="0" err="1"/>
              <a:t>πεντατονική</a:t>
            </a:r>
            <a:r>
              <a:rPr lang="el-GR" sz="2400" dirty="0"/>
              <a:t> και χρησιμοποιούνταν </a:t>
            </a:r>
            <a:r>
              <a:rPr lang="el-GR" sz="2400" dirty="0" smtClean="0"/>
              <a:t>κυρίως</a:t>
            </a:r>
            <a:r>
              <a:rPr lang="el-GR" sz="2400" dirty="0"/>
              <a:t> </a:t>
            </a:r>
            <a:r>
              <a:rPr lang="el-GR" sz="2400" dirty="0">
                <a:hlinkClick r:id="rId4" tooltip="Τύμπανο"/>
              </a:rPr>
              <a:t>τύμπανα</a:t>
            </a:r>
            <a:r>
              <a:rPr lang="el-GR" sz="2400" dirty="0"/>
              <a:t> και </a:t>
            </a:r>
            <a:r>
              <a:rPr lang="el-GR" sz="2400" dirty="0">
                <a:hlinkClick r:id="rId5" tooltip="Φλογέρα"/>
              </a:rPr>
              <a:t>φλογέρες</a:t>
            </a:r>
            <a:r>
              <a:rPr lang="el-GR" sz="2400" dirty="0"/>
              <a:t>, με την απουσία έγχορδων </a:t>
            </a:r>
            <a:r>
              <a:rPr lang="el-GR" sz="2400" dirty="0" err="1"/>
              <a:t>οργάνων.Η</a:t>
            </a:r>
            <a:r>
              <a:rPr lang="el-GR" sz="2400" dirty="0"/>
              <a:t> ινδιάνικη τέχνη συνεισφέρει σε πολλούς τομείς, όπως στην </a:t>
            </a:r>
            <a:r>
              <a:rPr lang="el-GR" sz="2400" dirty="0">
                <a:hlinkClick r:id="rId8" tooltip="Αγγειοπλαστική"/>
              </a:rPr>
              <a:t>αγγειοπλαστική</a:t>
            </a:r>
            <a:r>
              <a:rPr lang="el-GR" sz="2400" dirty="0"/>
              <a:t>, στη </a:t>
            </a:r>
            <a:r>
              <a:rPr lang="el-GR" sz="2400" dirty="0">
                <a:hlinkClick r:id="rId9" tooltip="Ζωγραφική"/>
              </a:rPr>
              <a:t>ζωγραφική</a:t>
            </a:r>
            <a:r>
              <a:rPr lang="el-GR" sz="2400" dirty="0"/>
              <a:t>, στη </a:t>
            </a:r>
            <a:r>
              <a:rPr lang="el-GR" sz="2400" dirty="0">
                <a:hlinkClick r:id="rId10" tooltip="Γλυπτική"/>
              </a:rPr>
              <a:t>γλυπτική</a:t>
            </a:r>
            <a:r>
              <a:rPr lang="el-GR" sz="2400" dirty="0"/>
              <a:t>, στη </a:t>
            </a:r>
            <a:r>
              <a:rPr lang="el-GR" sz="2400" dirty="0">
                <a:hlinkClick r:id="rId11" tooltip="Χαρακτική"/>
              </a:rPr>
              <a:t>χαρακτική</a:t>
            </a:r>
            <a:r>
              <a:rPr lang="el-GR" sz="2400" dirty="0"/>
              <a:t>, στην κατασκευή κοσμημάτων κλπ.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7526" y="1160583"/>
            <a:ext cx="4296388" cy="28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166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Ινδιάνοι της Βόρειας Αμερικής</vt:lpstr>
      <vt:lpstr>PowerPoint Presentation</vt:lpstr>
      <vt:lpstr>Γεωργία </vt:lpstr>
      <vt:lpstr>PowerPoint Presentation</vt:lpstr>
      <vt:lpstr>Τέχνη και μουσική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Ινδιανοι της β.αμερικησ</dc:title>
  <dc:creator>Πολύμνια Τομασίδου</dc:creator>
  <cp:lastModifiedBy>Teacher</cp:lastModifiedBy>
  <cp:revision>10</cp:revision>
  <cp:lastPrinted>2022-01-25T08:21:07Z</cp:lastPrinted>
  <dcterms:created xsi:type="dcterms:W3CDTF">2022-01-11T09:06:25Z</dcterms:created>
  <dcterms:modified xsi:type="dcterms:W3CDTF">2022-01-25T08:21:15Z</dcterms:modified>
</cp:coreProperties>
</file>