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312" r:id="rId2"/>
    <p:sldId id="305" r:id="rId3"/>
    <p:sldId id="304" r:id="rId4"/>
    <p:sldId id="257" r:id="rId5"/>
    <p:sldId id="258" r:id="rId6"/>
    <p:sldId id="259" r:id="rId7"/>
    <p:sldId id="260" r:id="rId8"/>
    <p:sldId id="266" r:id="rId9"/>
    <p:sldId id="261" r:id="rId10"/>
    <p:sldId id="306" r:id="rId11"/>
    <p:sldId id="262" r:id="rId12"/>
    <p:sldId id="278" r:id="rId13"/>
    <p:sldId id="273" r:id="rId14"/>
    <p:sldId id="267" r:id="rId15"/>
    <p:sldId id="307" r:id="rId16"/>
    <p:sldId id="281" r:id="rId17"/>
    <p:sldId id="283" r:id="rId18"/>
    <p:sldId id="282" r:id="rId19"/>
    <p:sldId id="309" r:id="rId20"/>
    <p:sldId id="284" r:id="rId21"/>
    <p:sldId id="294" r:id="rId22"/>
    <p:sldId id="292" r:id="rId23"/>
    <p:sldId id="293" r:id="rId24"/>
    <p:sldId id="286" r:id="rId25"/>
    <p:sldId id="310" r:id="rId26"/>
    <p:sldId id="295" r:id="rId27"/>
    <p:sldId id="303" r:id="rId28"/>
    <p:sldId id="311" r:id="rId29"/>
    <p:sldId id="314" r:id="rId30"/>
    <p:sldId id="313" r:id="rId3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0C4677-29B3-4FC1-8CD6-85915F407729}" type="datetimeFigureOut">
              <a:rPr lang="el-GR" smtClean="0"/>
              <a:pPr/>
              <a:t>27/9/2021</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52CD52-15C5-4195-BAD6-30DA29657587}"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fld id="{1D52CD52-15C5-4195-BAD6-30DA29657587}" type="slidenum">
              <a:rPr lang="el-GR" smtClean="0"/>
              <a:pPr/>
              <a:t>4</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l-GR"/>
          </a:p>
        </p:txBody>
      </p:sp>
      <p:sp>
        <p:nvSpPr>
          <p:cNvPr id="4" name="Date Placeholder 3"/>
          <p:cNvSpPr>
            <a:spLocks noGrp="1"/>
          </p:cNvSpPr>
          <p:nvPr>
            <p:ph type="dt" sz="half" idx="10"/>
          </p:nvPr>
        </p:nvSpPr>
        <p:spPr/>
        <p:txBody>
          <a:bodyPr/>
          <a:lstStyle/>
          <a:p>
            <a:fld id="{D5B2B834-2C88-4424-AB6B-9605139E5117}" type="datetimeFigureOut">
              <a:rPr lang="el-GR" smtClean="0"/>
              <a:pPr/>
              <a:t>27/9/2021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9F026FC-B429-4C17-B8AB-5345E7532A80}"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D5B2B834-2C88-4424-AB6B-9605139E5117}" type="datetimeFigureOut">
              <a:rPr lang="el-GR" smtClean="0"/>
              <a:pPr/>
              <a:t>27/9/2021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9F026FC-B429-4C17-B8AB-5345E7532A80}"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D5B2B834-2C88-4424-AB6B-9605139E5117}" type="datetimeFigureOut">
              <a:rPr lang="el-GR" smtClean="0"/>
              <a:pPr/>
              <a:t>27/9/2021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9F026FC-B429-4C17-B8AB-5345E7532A80}"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D5B2B834-2C88-4424-AB6B-9605139E5117}" type="datetimeFigureOut">
              <a:rPr lang="el-GR" smtClean="0"/>
              <a:pPr/>
              <a:t>27/9/2021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9F026FC-B429-4C17-B8AB-5345E7532A80}"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B2B834-2C88-4424-AB6B-9605139E5117}" type="datetimeFigureOut">
              <a:rPr lang="el-GR" smtClean="0"/>
              <a:pPr/>
              <a:t>27/9/2021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9F026FC-B429-4C17-B8AB-5345E7532A80}"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fld id="{D5B2B834-2C88-4424-AB6B-9605139E5117}" type="datetimeFigureOut">
              <a:rPr lang="el-GR" smtClean="0"/>
              <a:pPr/>
              <a:t>27/9/2021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9F026FC-B429-4C17-B8AB-5345E7532A80}"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fld id="{D5B2B834-2C88-4424-AB6B-9605139E5117}" type="datetimeFigureOut">
              <a:rPr lang="el-GR" smtClean="0"/>
              <a:pPr/>
              <a:t>27/9/2021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D9F026FC-B429-4C17-B8AB-5345E7532A80}"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fld id="{D5B2B834-2C88-4424-AB6B-9605139E5117}" type="datetimeFigureOut">
              <a:rPr lang="el-GR" smtClean="0"/>
              <a:pPr/>
              <a:t>27/9/2021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D9F026FC-B429-4C17-B8AB-5345E7532A80}"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B2B834-2C88-4424-AB6B-9605139E5117}" type="datetimeFigureOut">
              <a:rPr lang="el-GR" smtClean="0"/>
              <a:pPr/>
              <a:t>27/9/2021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D9F026FC-B429-4C17-B8AB-5345E7532A80}"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5B2B834-2C88-4424-AB6B-9605139E5117}" type="datetimeFigureOut">
              <a:rPr lang="el-GR" smtClean="0"/>
              <a:pPr/>
              <a:t>27/9/2021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9F026FC-B429-4C17-B8AB-5345E7532A80}"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5B2B834-2C88-4424-AB6B-9605139E5117}" type="datetimeFigureOut">
              <a:rPr lang="el-GR" smtClean="0"/>
              <a:pPr/>
              <a:t>27/9/2021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9F026FC-B429-4C17-B8AB-5345E7532A80}"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B2B834-2C88-4424-AB6B-9605139E5117}" type="datetimeFigureOut">
              <a:rPr lang="el-GR" smtClean="0"/>
              <a:pPr/>
              <a:t>27/9/2021</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F026FC-B429-4C17-B8AB-5345E7532A80}"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ingolden.gr/in/%ce%b1%ce%b9%ce%b8%ce%ad%cf%81%ce%b9%ce%b1-%ce%ad%ce%bb%ce%b1%ce%b9%ce%b1-%ce%b9%ce%b4%ce%b9%cf%8c%cf%84%ce%b7%cf%84%ce%b5%cf%82-%ce%ba%ce%b1%ce%b9-%cf%87%cf%81%ce%ae%cf%83%ce%b5%ce%b9%cf%82/"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3068960"/>
          </a:xfrm>
        </p:spPr>
        <p:txBody>
          <a:bodyPr>
            <a:noAutofit/>
          </a:bodyPr>
          <a:lstStyle/>
          <a:p>
            <a:r>
              <a:rPr lang="el-GR" sz="3600" b="1" dirty="0">
                <a:latin typeface="Comic Sans MS" pitchFamily="66" charset="0"/>
              </a:rPr>
              <a:t> ΒΟΤΑΝΑ</a:t>
            </a:r>
            <a:br>
              <a:rPr lang="el-GR" sz="3600" b="1" dirty="0">
                <a:latin typeface="Comic Sans MS" pitchFamily="66" charset="0"/>
              </a:rPr>
            </a:br>
            <a:r>
              <a:rPr lang="el-GR" sz="3600" b="1" dirty="0">
                <a:latin typeface="Comic Sans MS" pitchFamily="66" charset="0"/>
              </a:rPr>
              <a:t>ΠΟΥ ΧΡΗΣΙΜΟΠΟΙΟΥΝΤΑΙ ΣΤΗΝ ΙΑΤΡΙΚΗ</a:t>
            </a:r>
          </a:p>
        </p:txBody>
      </p:sp>
      <p:sp>
        <p:nvSpPr>
          <p:cNvPr id="3" name="Content Placeholder 2"/>
          <p:cNvSpPr>
            <a:spLocks noGrp="1"/>
          </p:cNvSpPr>
          <p:nvPr>
            <p:ph idx="1"/>
          </p:nvPr>
        </p:nvSpPr>
        <p:spPr>
          <a:xfrm>
            <a:off x="457200" y="2636912"/>
            <a:ext cx="8229600" cy="3489251"/>
          </a:xfrm>
        </p:spPr>
        <p:txBody>
          <a:bodyPr>
            <a:normAutofit/>
          </a:bodyPr>
          <a:lstStyle/>
          <a:p>
            <a:r>
              <a:rPr lang="el-GR" b="1" dirty="0"/>
              <a:t>Α.Μ.</a:t>
            </a:r>
          </a:p>
          <a:p>
            <a:r>
              <a:rPr lang="el-GR" b="1" dirty="0"/>
              <a:t>Δ.Λ.</a:t>
            </a:r>
          </a:p>
          <a:p>
            <a:r>
              <a:rPr lang="el-GR" b="1" dirty="0"/>
              <a:t>Κ.Τ.</a:t>
            </a:r>
          </a:p>
          <a:p>
            <a:r>
              <a:rPr lang="el-GR" b="1" dirty="0"/>
              <a:t>Π.Ν</a:t>
            </a:r>
            <a:r>
              <a:rPr lang="el-GR" dirty="0"/>
              <a:t>.</a:t>
            </a:r>
          </a:p>
          <a:p>
            <a:pPr>
              <a:buNone/>
            </a:pPr>
            <a:r>
              <a:rPr lang="el-GR" b="1" dirty="0"/>
              <a:t>Τάξη</a:t>
            </a:r>
            <a:r>
              <a:rPr lang="en-US" b="1" dirty="0"/>
              <a:t>: </a:t>
            </a:r>
            <a:r>
              <a:rPr lang="el-GR" b="1" dirty="0" err="1"/>
              <a:t>Στ΄</a:t>
            </a:r>
            <a:r>
              <a:rPr lang="el-GR" b="1" dirty="0"/>
              <a:t> 2</a:t>
            </a:r>
          </a:p>
          <a:p>
            <a:pPr algn="ctr">
              <a:buNone/>
            </a:pPr>
            <a:r>
              <a:rPr lang="el-GR" sz="2000" b="1" dirty="0"/>
              <a:t>27 Σεπτεμβρίου 2021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6309320"/>
          </a:xfrm>
        </p:spPr>
        <p:txBody>
          <a:bodyPr>
            <a:normAutofit fontScale="77500" lnSpcReduction="20000"/>
          </a:bodyPr>
          <a:lstStyle/>
          <a:p>
            <a:pPr algn="just"/>
            <a:r>
              <a:rPr lang="el-GR" dirty="0">
                <a:latin typeface="Comic Sans MS" pitchFamily="66" charset="0"/>
              </a:rPr>
              <a:t>Το </a:t>
            </a:r>
            <a:r>
              <a:rPr lang="el-GR" b="1" dirty="0">
                <a:latin typeface="Comic Sans MS" pitchFamily="66" charset="0"/>
              </a:rPr>
              <a:t>γαϊδουράγκαθο - </a:t>
            </a:r>
            <a:r>
              <a:rPr lang="el-GR" dirty="0">
                <a:latin typeface="Comic Sans MS" pitchFamily="66" charset="0"/>
              </a:rPr>
              <a:t>με   βοτανική  ονομασία </a:t>
            </a:r>
            <a:r>
              <a:rPr lang="en-US" dirty="0">
                <a:latin typeface="Comic Sans MS" pitchFamily="66" charset="0"/>
              </a:rPr>
              <a:t>"</a:t>
            </a:r>
            <a:r>
              <a:rPr lang="en-US" dirty="0" err="1">
                <a:latin typeface="Comic Sans MS" pitchFamily="66" charset="0"/>
              </a:rPr>
              <a:t>Silybum</a:t>
            </a:r>
            <a:r>
              <a:rPr lang="en-US" dirty="0">
                <a:latin typeface="Comic Sans MS" pitchFamily="66" charset="0"/>
              </a:rPr>
              <a:t> </a:t>
            </a:r>
            <a:r>
              <a:rPr lang="en-US" dirty="0" err="1">
                <a:latin typeface="Comic Sans MS" pitchFamily="66" charset="0"/>
              </a:rPr>
              <a:t>marianum</a:t>
            </a:r>
            <a:r>
              <a:rPr lang="en-US" dirty="0">
                <a:latin typeface="Comic Sans MS" pitchFamily="66" charset="0"/>
              </a:rPr>
              <a:t>”</a:t>
            </a:r>
            <a:r>
              <a:rPr lang="el-GR" dirty="0">
                <a:latin typeface="Comic Sans MS" pitchFamily="66" charset="0"/>
              </a:rPr>
              <a:t>- είναι ένα ακανθώδες φυτό που δεν </a:t>
            </a:r>
            <a:r>
              <a:rPr lang="el-GR" dirty="0" err="1">
                <a:latin typeface="Comic Sans MS" pitchFamily="66" charset="0"/>
              </a:rPr>
              <a:t>φύτευται</a:t>
            </a:r>
            <a:r>
              <a:rPr lang="el-GR" dirty="0">
                <a:latin typeface="Comic Sans MS" pitchFamily="66" charset="0"/>
              </a:rPr>
              <a:t> μόνο στη Νότια Ευρώπη όπως παλιά αλλά καλλιεργείται πλέον σε όλο τον κόσμο, σε φιλόξενα κλίματα και έχει χρησιμοποιηθεί ως αποτελεσματική φυσική θεραπεία για πάνω από 2.000 χρόνια. </a:t>
            </a:r>
          </a:p>
          <a:p>
            <a:pPr algn="just"/>
            <a:r>
              <a:rPr lang="el-GR" dirty="0">
                <a:latin typeface="Comic Sans MS" pitchFamily="66" charset="0"/>
              </a:rPr>
              <a:t>Ανήκει στην οικογένεια των αστεροειδών και πήρε την ονομασία του από τα αγκαθωτά φύλλα του. </a:t>
            </a:r>
          </a:p>
          <a:p>
            <a:pPr algn="just"/>
            <a:r>
              <a:rPr lang="el-GR" dirty="0">
                <a:latin typeface="Comic Sans MS" pitchFamily="66" charset="0"/>
              </a:rPr>
              <a:t>Σύμφωνα με την </a:t>
            </a:r>
            <a:r>
              <a:rPr lang="el-GR" dirty="0" err="1">
                <a:latin typeface="Comic Sans MS" pitchFamily="66" charset="0"/>
              </a:rPr>
              <a:t>σαξωνική</a:t>
            </a:r>
            <a:r>
              <a:rPr lang="el-GR" dirty="0">
                <a:latin typeface="Comic Sans MS" pitchFamily="66" charset="0"/>
              </a:rPr>
              <a:t> παράδοση, τα λευκά, σαν φλέβες σημάδια στα φύλλα του, είναι οι στάλες από το γάλα της Παρθένου Μαρίας που έπεσαν πάνω του όταν θήλαζε τον Ιησού και γι' αυτό πήρε το αγγλικό του όνομα </a:t>
            </a:r>
            <a:r>
              <a:rPr lang="el-GR" dirty="0" err="1">
                <a:latin typeface="Comic Sans MS" pitchFamily="66" charset="0"/>
              </a:rPr>
              <a:t>milk</a:t>
            </a:r>
            <a:r>
              <a:rPr lang="el-GR" dirty="0">
                <a:latin typeface="Comic Sans MS" pitchFamily="66" charset="0"/>
              </a:rPr>
              <a:t> </a:t>
            </a:r>
            <a:r>
              <a:rPr lang="el-GR" dirty="0" err="1">
                <a:latin typeface="Comic Sans MS" pitchFamily="66" charset="0"/>
              </a:rPr>
              <a:t>thistle</a:t>
            </a:r>
            <a:r>
              <a:rPr lang="el-GR" dirty="0">
                <a:latin typeface="Comic Sans MS" pitchFamily="66" charset="0"/>
              </a:rPr>
              <a:t> (</a:t>
            </a:r>
            <a:r>
              <a:rPr lang="el-GR" dirty="0" err="1">
                <a:latin typeface="Comic Sans MS" pitchFamily="66" charset="0"/>
              </a:rPr>
              <a:t>γαλατοαγκάθι</a:t>
            </a:r>
            <a:r>
              <a:rPr lang="el-GR" dirty="0">
                <a:latin typeface="Comic Sans MS" pitchFamily="66" charset="0"/>
              </a:rPr>
              <a:t>) ή </a:t>
            </a:r>
            <a:r>
              <a:rPr lang="el-GR" dirty="0" err="1">
                <a:latin typeface="Comic Sans MS" pitchFamily="66" charset="0"/>
              </a:rPr>
              <a:t>Mary</a:t>
            </a:r>
            <a:r>
              <a:rPr lang="el-GR" dirty="0">
                <a:latin typeface="Comic Sans MS" pitchFamily="66" charset="0"/>
              </a:rPr>
              <a:t> </a:t>
            </a:r>
            <a:r>
              <a:rPr lang="el-GR" dirty="0" err="1">
                <a:latin typeface="Comic Sans MS" pitchFamily="66" charset="0"/>
              </a:rPr>
              <a:t>thistle</a:t>
            </a:r>
            <a:r>
              <a:rPr lang="el-GR" dirty="0">
                <a:latin typeface="Comic Sans MS" pitchFamily="66" charset="0"/>
              </a:rPr>
              <a:t>. Είναι το εθνικό έμβλημα της Σκωτίας και άλλοι αποδίδουν το όνομά του στο ξεχωριστό γαλακτώδες λευκό υγρό που παράγεται από τα φύλλα του φυτού όταν συνθλίβονται.</a:t>
            </a:r>
          </a:p>
          <a:p>
            <a:endParaRPr lang="el-G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fontScale="77500" lnSpcReduction="20000"/>
          </a:bodyPr>
          <a:lstStyle/>
          <a:p>
            <a:pPr algn="just"/>
            <a:r>
              <a:rPr lang="el-GR" dirty="0">
                <a:latin typeface="Comic Sans MS" pitchFamily="66" charset="0"/>
              </a:rPr>
              <a:t>Χρησιμοποιούνται κυρίως οι σπόροι από τα άνθη του που μαζεύονται το καλοκαίρι όταν έχουν ξεραθεί πλήρως. Οι σπόροι γαϊδουράγκαθου περιέχουν </a:t>
            </a:r>
            <a:r>
              <a:rPr lang="el-GR" b="1" dirty="0" err="1">
                <a:latin typeface="Comic Sans MS" pitchFamily="66" charset="0"/>
              </a:rPr>
              <a:t>σιλυμαρίνη</a:t>
            </a:r>
            <a:r>
              <a:rPr lang="el-GR" dirty="0">
                <a:latin typeface="Comic Sans MS" pitchFamily="66" charset="0"/>
              </a:rPr>
              <a:t>, η οποία είναι η κύρια δραστική του ουσία.</a:t>
            </a:r>
          </a:p>
          <a:p>
            <a:pPr algn="just"/>
            <a:r>
              <a:rPr lang="el-GR" dirty="0">
                <a:latin typeface="Comic Sans MS" pitchFamily="66" charset="0"/>
              </a:rPr>
              <a:t>Η </a:t>
            </a:r>
            <a:r>
              <a:rPr lang="el-GR" dirty="0" err="1">
                <a:latin typeface="Comic Sans MS" pitchFamily="66" charset="0"/>
              </a:rPr>
              <a:t>συλιμαρινή</a:t>
            </a:r>
            <a:r>
              <a:rPr lang="el-GR" dirty="0">
                <a:latin typeface="Comic Sans MS" pitchFamily="66" charset="0"/>
              </a:rPr>
              <a:t> διαθέτει</a:t>
            </a:r>
            <a:r>
              <a:rPr lang="en-US" dirty="0">
                <a:latin typeface="Comic Sans MS" pitchFamily="66" charset="0"/>
              </a:rPr>
              <a:t>:</a:t>
            </a:r>
          </a:p>
          <a:p>
            <a:pPr algn="just">
              <a:buFontTx/>
              <a:buChar char="-"/>
            </a:pPr>
            <a:r>
              <a:rPr lang="el-GR" dirty="0" err="1">
                <a:latin typeface="Comic Sans MS" pitchFamily="66" charset="0"/>
              </a:rPr>
              <a:t>Αντιικές</a:t>
            </a:r>
            <a:endParaRPr lang="el-GR" dirty="0">
              <a:latin typeface="Comic Sans MS" pitchFamily="66" charset="0"/>
            </a:endParaRPr>
          </a:p>
          <a:p>
            <a:pPr algn="just">
              <a:buFontTx/>
              <a:buChar char="-"/>
            </a:pPr>
            <a:r>
              <a:rPr lang="el-GR" dirty="0" err="1">
                <a:latin typeface="Comic Sans MS" pitchFamily="66" charset="0"/>
              </a:rPr>
              <a:t>Ατιφλεγμονώδεις</a:t>
            </a:r>
            <a:r>
              <a:rPr lang="el-GR" dirty="0">
                <a:latin typeface="Comic Sans MS" pitchFamily="66" charset="0"/>
              </a:rPr>
              <a:t> και</a:t>
            </a:r>
          </a:p>
          <a:p>
            <a:pPr algn="just">
              <a:buFontTx/>
              <a:buChar char="-"/>
            </a:pPr>
            <a:r>
              <a:rPr lang="el-GR" dirty="0">
                <a:latin typeface="Comic Sans MS" pitchFamily="66" charset="0"/>
              </a:rPr>
              <a:t>Αντιοξειδωτικές ιδιότητες </a:t>
            </a:r>
          </a:p>
          <a:p>
            <a:pPr algn="just">
              <a:buNone/>
            </a:pPr>
            <a:r>
              <a:rPr lang="el-GR" dirty="0">
                <a:latin typeface="Comic Sans MS" pitchFamily="66" charset="0"/>
              </a:rPr>
              <a:t>    και έτσι  δρα ως αντιφλεγμονώδες, αντιοξειδωτικό, καθαρτικό, </a:t>
            </a:r>
            <a:r>
              <a:rPr lang="el-GR" dirty="0" err="1">
                <a:latin typeface="Comic Sans MS" pitchFamily="66" charset="0"/>
              </a:rPr>
              <a:t>αποτοξινωτικό</a:t>
            </a:r>
            <a:r>
              <a:rPr lang="el-GR" dirty="0">
                <a:latin typeface="Comic Sans MS" pitchFamily="66" charset="0"/>
              </a:rPr>
              <a:t> και αναγεννητικό των κυττάρων</a:t>
            </a:r>
          </a:p>
          <a:p>
            <a:pPr algn="just"/>
            <a:r>
              <a:rPr lang="el-GR" dirty="0">
                <a:latin typeface="Comic Sans MS" pitchFamily="66" charset="0"/>
              </a:rPr>
              <a:t>Επίσης οι σπόροι καθώς και τα φύλλα του μπορούν να καταναλωθούν ως εκχύλισμα, τσάι ή υπό μορφή σκόνης. Οι σπόροι μπορούν επίσης να καταναλωθούν ωμοί.</a:t>
            </a:r>
          </a:p>
          <a:p>
            <a:pPr algn="just"/>
            <a:endParaRPr lang="el-GR" dirty="0">
              <a:latin typeface="Comic Sans MS" pitchFamily="66" charset="0"/>
            </a:endParaRPr>
          </a:p>
          <a:p>
            <a:endParaRPr lang="el-GR"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864096"/>
          </a:xfrm>
        </p:spPr>
        <p:txBody>
          <a:bodyPr>
            <a:normAutofit/>
          </a:bodyPr>
          <a:lstStyle/>
          <a:p>
            <a:r>
              <a:rPr lang="el-GR" sz="3200" b="1" dirty="0">
                <a:latin typeface="Comic Sans MS" pitchFamily="66" charset="0"/>
              </a:rPr>
              <a:t>Θεραπευτικές ιδιότητες</a:t>
            </a:r>
          </a:p>
        </p:txBody>
      </p:sp>
      <p:sp>
        <p:nvSpPr>
          <p:cNvPr id="3" name="Content Placeholder 2"/>
          <p:cNvSpPr>
            <a:spLocks noGrp="1"/>
          </p:cNvSpPr>
          <p:nvPr>
            <p:ph idx="1"/>
          </p:nvPr>
        </p:nvSpPr>
        <p:spPr>
          <a:xfrm>
            <a:off x="457200" y="1124744"/>
            <a:ext cx="8229600" cy="5001419"/>
          </a:xfrm>
        </p:spPr>
        <p:txBody>
          <a:bodyPr>
            <a:normAutofit/>
          </a:bodyPr>
          <a:lstStyle/>
          <a:p>
            <a:pPr algn="just"/>
            <a:r>
              <a:rPr lang="el-GR" sz="2800" dirty="0">
                <a:latin typeface="Comic Sans MS" pitchFamily="66" charset="0"/>
              </a:rPr>
              <a:t>Χρησιμοποιείται για την προστασία του ήπατος από φλεγμονές, αλκοόλ και από βλάβες  που προκαλούνται από χημειοθεραπείες, ακτινοβολία, υπερφόρτωση σιδήρου και ψυχοτρόπα φάρμακα.</a:t>
            </a:r>
          </a:p>
          <a:p>
            <a:pPr algn="just"/>
            <a:r>
              <a:rPr lang="el-GR" sz="2800" dirty="0">
                <a:latin typeface="Comic Sans MS" pitchFamily="66" charset="0"/>
              </a:rPr>
              <a:t>Συμβάλλει στην παραγωγή ενζύμων και χολής, βελτιώνοντας έτσι την πέψη.</a:t>
            </a:r>
          </a:p>
          <a:p>
            <a:pPr algn="just"/>
            <a:r>
              <a:rPr lang="el-GR" sz="2800" dirty="0">
                <a:latin typeface="Comic Sans MS" pitchFamily="66" charset="0"/>
              </a:rPr>
              <a:t>Δρα ως άριστο θεραπευτικό για προβλήματα της χοληδόχου κύστεως, τροφικές δηλητηριάσεις (ειδικά από μανιτάρια) αλκοολισμό, ανορεξία.</a:t>
            </a:r>
          </a:p>
          <a:p>
            <a:pPr algn="just"/>
            <a:endParaRPr lang="el-GR" sz="2800" dirty="0">
              <a:latin typeface="Comic Sans MS" pitchFamily="66" charset="0"/>
            </a:endParaRPr>
          </a:p>
          <a:p>
            <a:pPr algn="just"/>
            <a:endParaRPr lang="el-GR" dirty="0">
              <a:latin typeface="Comic Sans MS" pitchFamily="66"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fontScale="92500" lnSpcReduction="20000"/>
          </a:bodyPr>
          <a:lstStyle/>
          <a:p>
            <a:pPr algn="just"/>
            <a:r>
              <a:rPr lang="el-GR" sz="2800" b="1" dirty="0">
                <a:latin typeface="Comic Sans MS" pitchFamily="66" charset="0"/>
              </a:rPr>
              <a:t>Υγεία των νεφρών-</a:t>
            </a:r>
            <a:r>
              <a:rPr lang="el-GR" sz="2800" dirty="0">
                <a:latin typeface="Comic Sans MS" pitchFamily="66" charset="0"/>
              </a:rPr>
              <a:t>Τονώνει την κυτταρική αναγέννηση στα νεφρά και μπορεί να αποδειχθεί χρήσιμο ακόμη και σε ασθενείς που υποβάλλονται σε αιμοκάθαρση.</a:t>
            </a:r>
          </a:p>
          <a:p>
            <a:pPr algn="just"/>
            <a:r>
              <a:rPr lang="el-GR" sz="2800" b="1" dirty="0">
                <a:latin typeface="Comic Sans MS" pitchFamily="66" charset="0"/>
              </a:rPr>
              <a:t>Υγεία της καρδιάς-</a:t>
            </a:r>
            <a:r>
              <a:rPr lang="el-GR" sz="2800" dirty="0">
                <a:latin typeface="Comic Sans MS" pitchFamily="66" charset="0"/>
              </a:rPr>
              <a:t>Το γαϊδουράγκαθο φαίνεται να αυξάνει τα επίπεδα της ωφέλιμης χοληστερόλης και επίσης μπορεί να βοηθήσει στη μείωση της αρτηριακής πίεσης.</a:t>
            </a:r>
          </a:p>
          <a:p>
            <a:pPr algn="just"/>
            <a:endParaRPr lang="el-GR" sz="2800" dirty="0">
              <a:latin typeface="Comic Sans MS" pitchFamily="66" charset="0"/>
            </a:endParaRPr>
          </a:p>
          <a:p>
            <a:pPr algn="just"/>
            <a:r>
              <a:rPr lang="el-GR" sz="2800" b="1" dirty="0">
                <a:latin typeface="Comic Sans MS" pitchFamily="66" charset="0"/>
              </a:rPr>
              <a:t>Διαβήτης - </a:t>
            </a:r>
            <a:r>
              <a:rPr lang="el-GR" sz="2800" dirty="0">
                <a:latin typeface="Comic Sans MS" pitchFamily="66" charset="0"/>
              </a:rPr>
              <a:t>Μπορεί  να βελτιώσει τον έλεγχο του σακχάρου στο αίμα σε άτομα με διαβήτη.</a:t>
            </a:r>
          </a:p>
          <a:p>
            <a:pPr algn="just"/>
            <a:endParaRPr lang="el-GR" sz="2800" dirty="0">
              <a:latin typeface="Comic Sans MS" pitchFamily="66" charset="0"/>
            </a:endParaRPr>
          </a:p>
          <a:p>
            <a:pPr algn="just"/>
            <a:r>
              <a:rPr lang="el-GR" sz="2800" b="1" dirty="0">
                <a:latin typeface="Comic Sans MS" pitchFamily="66" charset="0"/>
              </a:rPr>
              <a:t>Υγεία του εγκεφάλου - </a:t>
            </a:r>
            <a:r>
              <a:rPr lang="el-GR" sz="2800" dirty="0">
                <a:latin typeface="Comic Sans MS" pitchFamily="66" charset="0"/>
              </a:rPr>
              <a:t>Φαίνεται ότι έχει ιδιότητες που προστατεύον τα νεύρα και αυτό μπορεί να είναι ευεργετικό για τη σκλήρυνση κατά πλάκας και τη νόσο του </a:t>
            </a:r>
            <a:r>
              <a:rPr lang="el-GR" sz="2800" dirty="0" err="1">
                <a:latin typeface="Comic Sans MS" pitchFamily="66" charset="0"/>
              </a:rPr>
              <a:t>Parkinson</a:t>
            </a:r>
            <a:r>
              <a:rPr lang="el-GR" sz="2800" dirty="0">
                <a:latin typeface="Comic Sans MS" pitchFamily="66" charset="0"/>
              </a:rPr>
              <a:t>.</a:t>
            </a:r>
            <a:r>
              <a:rPr lang="el-GR" sz="2800" b="1" dirty="0">
                <a:latin typeface="Comic Sans MS" pitchFamily="66" charset="0"/>
              </a:rPr>
              <a:t> . </a:t>
            </a:r>
          </a:p>
          <a:p>
            <a:pPr algn="just"/>
            <a:endParaRPr lang="el-GR" sz="2800" dirty="0">
              <a:latin typeface="Comic Sans MS" pitchFamily="66" charset="0"/>
            </a:endParaRPr>
          </a:p>
          <a:p>
            <a:endParaRPr lang="el-GR" sz="2800" dirty="0">
              <a:latin typeface="Comic Sans MS" pitchFamily="66" charset="0"/>
            </a:endParaRPr>
          </a:p>
          <a:p>
            <a:endParaRPr lang="el-GR" dirty="0">
              <a:latin typeface="Comic Sans MS" pitchFamily="66"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5865515"/>
          </a:xfrm>
        </p:spPr>
        <p:txBody>
          <a:bodyPr>
            <a:normAutofit fontScale="25000" lnSpcReduction="20000"/>
          </a:bodyPr>
          <a:lstStyle/>
          <a:p>
            <a:pPr algn="just"/>
            <a:r>
              <a:rPr lang="el-GR" sz="8600" b="1" dirty="0">
                <a:latin typeface="Comic Sans MS" pitchFamily="66" charset="0"/>
              </a:rPr>
              <a:t>Πέτρες στη χολή - </a:t>
            </a:r>
            <a:r>
              <a:rPr lang="el-GR" sz="8600" dirty="0">
                <a:latin typeface="Comic Sans MS" pitchFamily="66" charset="0"/>
              </a:rPr>
              <a:t>Το γαϊδουράγκαθο προσφέρει πρόσθετη υποστήριξη, καθαρίζοντας το σώμα από τα μεταβολικά απόβλητα, βελτιώνοντας τη λειτουργία της χοληδόχου κύστης, του σπλήνα και των νεφρών.</a:t>
            </a:r>
          </a:p>
          <a:p>
            <a:pPr algn="just"/>
            <a:endParaRPr lang="el-GR" sz="8600" dirty="0">
              <a:latin typeface="Comic Sans MS" pitchFamily="66" charset="0"/>
            </a:endParaRPr>
          </a:p>
          <a:p>
            <a:pPr algn="just"/>
            <a:r>
              <a:rPr lang="el-GR" sz="8600" b="1" dirty="0">
                <a:latin typeface="Comic Sans MS" pitchFamily="66" charset="0"/>
              </a:rPr>
              <a:t>Αποτρέπει τις αιμορροΐδες - </a:t>
            </a:r>
            <a:r>
              <a:rPr lang="el-GR" sz="8600" dirty="0">
                <a:latin typeface="Comic Sans MS" pitchFamily="66" charset="0"/>
              </a:rPr>
              <a:t>Η κατανάλωση εκχυλίσματος γαϊδουράγκαθου παρέχει ανακούφιση από το πρήξιμο και αποτρέπει την εξάπλωσή τους.</a:t>
            </a:r>
          </a:p>
          <a:p>
            <a:pPr algn="just"/>
            <a:endParaRPr lang="el-GR" sz="8600" dirty="0">
              <a:latin typeface="Comic Sans MS" pitchFamily="66" charset="0"/>
            </a:endParaRPr>
          </a:p>
          <a:p>
            <a:pPr algn="just"/>
            <a:r>
              <a:rPr lang="el-GR" sz="8600" b="1" dirty="0">
                <a:latin typeface="Comic Sans MS" pitchFamily="66" charset="0"/>
              </a:rPr>
              <a:t>Βελτιώνει το δέρμα - </a:t>
            </a:r>
            <a:r>
              <a:rPr lang="el-GR" sz="8600" dirty="0">
                <a:latin typeface="Comic Sans MS" pitchFamily="66" charset="0"/>
              </a:rPr>
              <a:t>Ως αντιοξειδωτικό, παρέχει μια φυσική λάμψη και κάνει την επιδερμίδα να φαίνεται γιο γεμάτη και υγιής. Έχει την ικανότητα να αναπληρώνει νεκρά κύτταρα και αποτρέπει την πρόωρη γήρανση, καταπολεμώντας την εμφάνιση ρυτίδων, σκούρων κηλίδων και αποχρωματισμών.</a:t>
            </a:r>
          </a:p>
          <a:p>
            <a:pPr algn="just"/>
            <a:endParaRPr lang="el-GR" sz="8600" dirty="0">
              <a:latin typeface="Comic Sans MS" pitchFamily="66" charset="0"/>
            </a:endParaRPr>
          </a:p>
          <a:p>
            <a:pPr algn="just"/>
            <a:r>
              <a:rPr lang="el-GR" sz="8600" b="1" dirty="0">
                <a:latin typeface="Comic Sans MS" pitchFamily="66" charset="0"/>
              </a:rPr>
              <a:t>Απώλεια βάρους - </a:t>
            </a:r>
            <a:r>
              <a:rPr lang="el-GR" sz="8600" dirty="0">
                <a:latin typeface="Comic Sans MS" pitchFamily="66" charset="0"/>
              </a:rPr>
              <a:t>Με την αφαίρεση επιβλαβών τοξινών από το σώμα το εκχύλισμα γαϊδουράγκαθου αυξάνεται η συνολική διαδικασία μεταβολισμού του λίπους που είναι σημαντική για την απώλεια βάρους.</a:t>
            </a:r>
          </a:p>
          <a:p>
            <a:pPr algn="just"/>
            <a:endParaRPr lang="el-GR" sz="8600" dirty="0">
              <a:latin typeface="Comic Sans MS" pitchFamily="66" charset="0"/>
            </a:endParaRPr>
          </a:p>
          <a:p>
            <a:pPr algn="just">
              <a:buNone/>
            </a:pPr>
            <a:r>
              <a:rPr lang="el-GR" sz="8600" dirty="0">
                <a:latin typeface="Comic Sans MS" pitchFamily="66" charset="0"/>
              </a:rPr>
              <a:t> </a:t>
            </a:r>
          </a:p>
          <a:p>
            <a:endParaRPr lang="el-GR" dirty="0"/>
          </a:p>
          <a:p>
            <a:endParaRPr lang="el-G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l-GR" b="1" dirty="0">
                <a:latin typeface="Comic Sans MS" pitchFamily="66" charset="0"/>
              </a:rPr>
              <a:t>ΒΑΛΕΡΙΑΝΑ</a:t>
            </a:r>
            <a:endParaRPr lang="el-GR" dirty="0"/>
          </a:p>
        </p:txBody>
      </p:sp>
      <p:pic>
        <p:nvPicPr>
          <p:cNvPr id="4" name="Content Placeholder 3" descr="Βαλεριάνα: Όσα πρέπει να γνωρίζετε για το ηρεμιστικό φυτό (video)"/>
          <p:cNvPicPr>
            <a:picLocks noGrp="1"/>
          </p:cNvPicPr>
          <p:nvPr>
            <p:ph idx="1"/>
          </p:nvPr>
        </p:nvPicPr>
        <p:blipFill>
          <a:blip r:embed="rId2" cstate="print"/>
          <a:srcRect/>
          <a:stretch>
            <a:fillRect/>
          </a:stretch>
        </p:blipFill>
        <p:spPr bwMode="auto">
          <a:xfrm>
            <a:off x="800364" y="1268760"/>
            <a:ext cx="7543272" cy="485740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normAutofit/>
          </a:bodyPr>
          <a:lstStyle/>
          <a:p>
            <a:pPr algn="just"/>
            <a:r>
              <a:rPr lang="el-GR" sz="2800" dirty="0">
                <a:latin typeface="Comic Sans MS" pitchFamily="66" charset="0"/>
              </a:rPr>
              <a:t>Η βαλεριάνα – με επιστημονική ονομασία </a:t>
            </a:r>
            <a:r>
              <a:rPr lang="el-GR" sz="2800" dirty="0" err="1">
                <a:latin typeface="Comic Sans MS" pitchFamily="66" charset="0"/>
              </a:rPr>
              <a:t>Valeriana</a:t>
            </a:r>
            <a:r>
              <a:rPr lang="el-GR" sz="2800" dirty="0">
                <a:latin typeface="Comic Sans MS" pitchFamily="66" charset="0"/>
              </a:rPr>
              <a:t> </a:t>
            </a:r>
            <a:r>
              <a:rPr lang="el-GR" sz="2800" dirty="0" err="1">
                <a:latin typeface="Comic Sans MS" pitchFamily="66" charset="0"/>
              </a:rPr>
              <a:t>officinalis</a:t>
            </a:r>
            <a:r>
              <a:rPr lang="el-GR" sz="2800" dirty="0">
                <a:latin typeface="Comic Sans MS" pitchFamily="66" charset="0"/>
              </a:rPr>
              <a:t> – είναι βότανο που ευδοκιμεί σε Βόρεια Αμερική, Ευρώπη και Ασία και χρησιμοποιείται από την αρχαιότητα μέχρι σήμερα για τις ηρεμιστικές και αγχολυτικές ιδιότητές του. </a:t>
            </a:r>
          </a:p>
          <a:p>
            <a:pPr algn="just"/>
            <a:r>
              <a:rPr lang="el-GR" sz="2800" dirty="0">
                <a:latin typeface="Comic Sans MS" pitchFamily="66" charset="0"/>
              </a:rPr>
              <a:t>Μπορεί να καλλιεργηθεί σε οποιαδήποτε περιοχή και σε οποιοδήποτε κλίμα. Αναπτύσσεται σε 60 εκατοστά ύψος και παράγει μικρά τσαμπιά των λουλουδιών,  με γλυκό άρωμα, σε χρώμα λευκό, ροζ ή μοβ.</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b="1" dirty="0">
                <a:latin typeface="Comic Sans MS" pitchFamily="66" charset="0"/>
              </a:rPr>
              <a:t>Θεραπευτικές Ιδιότητες</a:t>
            </a:r>
          </a:p>
        </p:txBody>
      </p:sp>
      <p:sp>
        <p:nvSpPr>
          <p:cNvPr id="3" name="Content Placeholder 2"/>
          <p:cNvSpPr>
            <a:spLocks noGrp="1"/>
          </p:cNvSpPr>
          <p:nvPr>
            <p:ph idx="1"/>
          </p:nvPr>
        </p:nvSpPr>
        <p:spPr/>
        <p:txBody>
          <a:bodyPr>
            <a:normAutofit/>
          </a:bodyPr>
          <a:lstStyle/>
          <a:p>
            <a:pPr algn="just"/>
            <a:r>
              <a:rPr lang="el-GR" sz="2800" dirty="0">
                <a:latin typeface="Comic Sans MS" pitchFamily="66" charset="0"/>
              </a:rPr>
              <a:t>Το μέρος που χρησιμοποιείται για ιατρικούς σκοπούς είναι οι ρίζες που είναι τρυφερές και έχουν πολύ μικρή οσμή. </a:t>
            </a:r>
            <a:br>
              <a:rPr lang="el-GR" sz="2800" dirty="0">
                <a:latin typeface="Comic Sans MS" pitchFamily="66" charset="0"/>
              </a:rPr>
            </a:br>
            <a:r>
              <a:rPr lang="el-GR" sz="2800" dirty="0">
                <a:latin typeface="Comic Sans MS" pitchFamily="66" charset="0"/>
              </a:rPr>
              <a:t>Η ρίζα της βαλεριάνας έχει πολλές ιδιότητες που είναι ευεργετικές για τον ανθρώπινο οργανισμό, αλλά πρέπει να καταναλώνονται με προσοχή. </a:t>
            </a:r>
          </a:p>
          <a:p>
            <a:pPr algn="just"/>
            <a:r>
              <a:rPr lang="el-GR" sz="2800" dirty="0">
                <a:latin typeface="Comic Sans MS" pitchFamily="66" charset="0"/>
              </a:rPr>
              <a:t>Τα έλαια που περιέχει έχουν ηρεμιστικές, αγχολυτικές, αντισπασμωδικές, αναισθητικές και </a:t>
            </a:r>
            <a:r>
              <a:rPr lang="el-GR" sz="2800" dirty="0" err="1">
                <a:latin typeface="Comic Sans MS" pitchFamily="66" charset="0"/>
              </a:rPr>
              <a:t>μυοχαλαρωτικές</a:t>
            </a:r>
            <a:r>
              <a:rPr lang="el-GR" sz="2800" dirty="0">
                <a:latin typeface="Comic Sans MS" pitchFamily="66" charset="0"/>
              </a:rPr>
              <a:t> ιδιότητες,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5865515"/>
          </a:xfrm>
        </p:spPr>
        <p:txBody>
          <a:bodyPr>
            <a:normAutofit/>
          </a:bodyPr>
          <a:lstStyle/>
          <a:p>
            <a:pPr>
              <a:buNone/>
            </a:pPr>
            <a:r>
              <a:rPr lang="el-GR" sz="2800" dirty="0">
                <a:latin typeface="Comic Sans MS" pitchFamily="66" charset="0"/>
              </a:rPr>
              <a:t>θεωρείται χρήσιμη και για</a:t>
            </a:r>
            <a:r>
              <a:rPr lang="en-US" sz="2800" dirty="0">
                <a:latin typeface="Comic Sans MS" pitchFamily="66" charset="0"/>
              </a:rPr>
              <a:t>:</a:t>
            </a:r>
            <a:endParaRPr lang="el-GR" sz="2800" dirty="0">
              <a:latin typeface="Comic Sans MS" pitchFamily="66" charset="0"/>
            </a:endParaRPr>
          </a:p>
          <a:p>
            <a:r>
              <a:rPr lang="el-GR" sz="2800" dirty="0">
                <a:latin typeface="Comic Sans MS" pitchFamily="66" charset="0"/>
              </a:rPr>
              <a:t>τις περιπτώσεις αρθρίτιδας, </a:t>
            </a:r>
          </a:p>
          <a:p>
            <a:r>
              <a:rPr lang="el-GR" sz="2800" dirty="0">
                <a:latin typeface="Comic Sans MS" pitchFamily="66" charset="0"/>
              </a:rPr>
              <a:t>νευραλγίας, </a:t>
            </a:r>
          </a:p>
          <a:p>
            <a:r>
              <a:rPr lang="el-GR" sz="2800" dirty="0">
                <a:latin typeface="Comic Sans MS" pitchFamily="66" charset="0"/>
              </a:rPr>
              <a:t>υπέρτασης, </a:t>
            </a:r>
          </a:p>
          <a:p>
            <a:r>
              <a:rPr lang="el-GR" sz="2800" dirty="0">
                <a:latin typeface="Comic Sans MS" pitchFamily="66" charset="0"/>
              </a:rPr>
              <a:t>κολικών του εντέρου, </a:t>
            </a:r>
          </a:p>
          <a:p>
            <a:r>
              <a:rPr lang="el-GR" sz="2800" dirty="0">
                <a:latin typeface="Comic Sans MS" pitchFamily="66" charset="0"/>
              </a:rPr>
              <a:t>ρευματικών πόνων</a:t>
            </a:r>
          </a:p>
          <a:p>
            <a:r>
              <a:rPr lang="el-GR" sz="2800" dirty="0">
                <a:latin typeface="Comic Sans MS" pitchFamily="66" charset="0"/>
              </a:rPr>
              <a:t>για </a:t>
            </a:r>
            <a:r>
              <a:rPr lang="el-GR" sz="2800" dirty="0" err="1">
                <a:latin typeface="Comic Sans MS" pitchFamily="66" charset="0"/>
              </a:rPr>
              <a:t>κράµπες</a:t>
            </a:r>
            <a:r>
              <a:rPr lang="el-GR" sz="2800" dirty="0">
                <a:latin typeface="Comic Sans MS" pitchFamily="66" charset="0"/>
              </a:rPr>
              <a:t>, </a:t>
            </a:r>
          </a:p>
          <a:p>
            <a:r>
              <a:rPr lang="el-GR" sz="2800" dirty="0">
                <a:latin typeface="Comic Sans MS" pitchFamily="66" charset="0"/>
              </a:rPr>
              <a:t>ημικρανία, </a:t>
            </a:r>
          </a:p>
          <a:p>
            <a:r>
              <a:rPr lang="el-GR" sz="2800" dirty="0">
                <a:latin typeface="Comic Sans MS" pitchFamily="66" charset="0"/>
              </a:rPr>
              <a:t>αϋπνία, </a:t>
            </a:r>
          </a:p>
          <a:p>
            <a:r>
              <a:rPr lang="el-GR" sz="2800" dirty="0">
                <a:latin typeface="Comic Sans MS" pitchFamily="66" charset="0"/>
              </a:rPr>
              <a:t>πονόδοντο και </a:t>
            </a:r>
          </a:p>
          <a:p>
            <a:r>
              <a:rPr lang="el-GR" sz="2800" dirty="0">
                <a:latin typeface="Comic Sans MS" pitchFamily="66" charset="0"/>
              </a:rPr>
              <a:t>άσθμα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E3E6B77-C34F-428E-8802-581ACCEFA5DF}"/>
              </a:ext>
            </a:extLst>
          </p:cNvPr>
          <p:cNvSpPr>
            <a:spLocks noGrp="1"/>
          </p:cNvSpPr>
          <p:nvPr>
            <p:ph type="title"/>
          </p:nvPr>
        </p:nvSpPr>
        <p:spPr>
          <a:xfrm>
            <a:off x="457200" y="274638"/>
            <a:ext cx="8229600" cy="922114"/>
          </a:xfrm>
        </p:spPr>
        <p:txBody>
          <a:bodyPr>
            <a:normAutofit/>
          </a:bodyPr>
          <a:lstStyle/>
          <a:p>
            <a:r>
              <a:rPr lang="el-GR" b="1" dirty="0">
                <a:latin typeface="Comic Sans MS" pitchFamily="66" charset="0"/>
              </a:rPr>
              <a:t>ΛΟΥΙΖΑ</a:t>
            </a:r>
          </a:p>
        </p:txBody>
      </p:sp>
      <p:pic>
        <p:nvPicPr>
          <p:cNvPr id="4" name="Content Placeholder 3" descr="Λουίζα: Το βότανο με τις μαγικές ιδιότητες"/>
          <p:cNvPicPr>
            <a:picLocks noGrp="1"/>
          </p:cNvPicPr>
          <p:nvPr>
            <p:ph idx="1"/>
          </p:nvPr>
        </p:nvPicPr>
        <p:blipFill>
          <a:blip r:embed="rId2" cstate="print"/>
          <a:srcRect/>
          <a:stretch>
            <a:fillRect/>
          </a:stretch>
        </p:blipFill>
        <p:spPr bwMode="auto">
          <a:xfrm>
            <a:off x="755576" y="1340768"/>
            <a:ext cx="7776864" cy="5184576"/>
          </a:xfrm>
          <a:prstGeom prst="rect">
            <a:avLst/>
          </a:prstGeom>
          <a:noFill/>
          <a:ln w="9525">
            <a:noFill/>
            <a:miter lim="800000"/>
            <a:headEnd/>
            <a:tailEnd/>
          </a:ln>
        </p:spPr>
      </p:pic>
    </p:spTree>
    <p:extLst>
      <p:ext uri="{BB962C8B-B14F-4D97-AF65-F5344CB8AC3E}">
        <p14:creationId xmlns:p14="http://schemas.microsoft.com/office/powerpoint/2010/main" val="6642808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l-GR" sz="3200" b="1" dirty="0">
                <a:latin typeface="Comic Sans MS" pitchFamily="66" charset="0"/>
              </a:rPr>
              <a:t>ΕΧΙΝΑΚΕΙΑ</a:t>
            </a:r>
          </a:p>
        </p:txBody>
      </p:sp>
      <p:pic>
        <p:nvPicPr>
          <p:cNvPr id="4" name="Content Placeholder 3" descr="https://ingolden.gr/in/wp-content/uploads/2014/11/echinacea2-ingolden.gr_.jpg"/>
          <p:cNvPicPr>
            <a:picLocks noGrp="1"/>
          </p:cNvPicPr>
          <p:nvPr>
            <p:ph idx="1"/>
          </p:nvPr>
        </p:nvPicPr>
        <p:blipFill>
          <a:blip r:embed="rId2" cstate="print"/>
          <a:srcRect/>
          <a:stretch>
            <a:fillRect/>
          </a:stretch>
        </p:blipFill>
        <p:spPr bwMode="auto">
          <a:xfrm>
            <a:off x="1259632" y="1556792"/>
            <a:ext cx="6336704" cy="46805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219D345-C1F9-4F18-9676-1A2CB7F1F4D5}"/>
              </a:ext>
            </a:extLst>
          </p:cNvPr>
          <p:cNvSpPr>
            <a:spLocks noGrp="1"/>
          </p:cNvSpPr>
          <p:nvPr>
            <p:ph idx="1"/>
          </p:nvPr>
        </p:nvSpPr>
        <p:spPr/>
        <p:txBody>
          <a:bodyPr>
            <a:normAutofit fontScale="92500"/>
          </a:bodyPr>
          <a:lstStyle/>
          <a:p>
            <a:pPr algn="just"/>
            <a:r>
              <a:rPr lang="el-GR" b="0" i="0" dirty="0">
                <a:effectLst/>
                <a:latin typeface="Comic Sans MS" panose="030F0702030302020204" pitchFamily="66" charset="0"/>
              </a:rPr>
              <a:t>Η </a:t>
            </a:r>
            <a:r>
              <a:rPr lang="el-GR" b="1" i="0" dirty="0" err="1">
                <a:effectLst/>
                <a:latin typeface="Comic Sans MS" panose="030F0702030302020204" pitchFamily="66" charset="0"/>
              </a:rPr>
              <a:t>λουίζα</a:t>
            </a:r>
            <a:r>
              <a:rPr lang="el-GR" b="0" i="0" dirty="0">
                <a:effectLst/>
                <a:latin typeface="Comic Sans MS" panose="030F0702030302020204" pitchFamily="66" charset="0"/>
              </a:rPr>
              <a:t>, γνωστή </a:t>
            </a:r>
            <a:r>
              <a:rPr lang="el-GR" dirty="0">
                <a:latin typeface="Comic Sans MS" panose="030F0702030302020204" pitchFamily="66" charset="0"/>
              </a:rPr>
              <a:t>με το βοτανικό της όνομα ως «</a:t>
            </a:r>
            <a:r>
              <a:rPr lang="el-GR" b="0" i="0" dirty="0" err="1">
                <a:effectLst/>
                <a:latin typeface="Comic Sans MS" panose="030F0702030302020204" pitchFamily="66" charset="0"/>
              </a:rPr>
              <a:t>Lemon</a:t>
            </a:r>
            <a:r>
              <a:rPr lang="el-GR" b="0" i="0" dirty="0">
                <a:effectLst/>
                <a:latin typeface="Comic Sans MS" panose="030F0702030302020204" pitchFamily="66" charset="0"/>
              </a:rPr>
              <a:t> </a:t>
            </a:r>
            <a:r>
              <a:rPr lang="el-GR" b="0" i="0" dirty="0" err="1">
                <a:effectLst/>
                <a:latin typeface="Comic Sans MS" panose="030F0702030302020204" pitchFamily="66" charset="0"/>
              </a:rPr>
              <a:t>Verbena</a:t>
            </a:r>
            <a:r>
              <a:rPr lang="el-GR" b="0" i="0" dirty="0">
                <a:effectLst/>
                <a:latin typeface="Comic Sans MS" panose="030F0702030302020204" pitchFamily="66" charset="0"/>
              </a:rPr>
              <a:t>» ή «</a:t>
            </a:r>
            <a:r>
              <a:rPr lang="el-GR" b="0" i="0" dirty="0" err="1">
                <a:effectLst/>
                <a:latin typeface="Comic Sans MS" panose="030F0702030302020204" pitchFamily="66" charset="0"/>
              </a:rPr>
              <a:t>Aloysia</a:t>
            </a:r>
            <a:r>
              <a:rPr lang="el-GR" b="0" i="0" dirty="0">
                <a:effectLst/>
                <a:latin typeface="Comic Sans MS" panose="030F0702030302020204" pitchFamily="66" charset="0"/>
              </a:rPr>
              <a:t> </a:t>
            </a:r>
            <a:r>
              <a:rPr lang="el-GR" b="0" i="0" dirty="0" err="1">
                <a:effectLst/>
                <a:latin typeface="Comic Sans MS" panose="030F0702030302020204" pitchFamily="66" charset="0"/>
              </a:rPr>
              <a:t>citrodora</a:t>
            </a:r>
            <a:r>
              <a:rPr lang="el-GR" dirty="0">
                <a:latin typeface="Comic Sans MS" panose="030F0702030302020204" pitchFamily="66" charset="0"/>
              </a:rPr>
              <a:t>»</a:t>
            </a:r>
            <a:r>
              <a:rPr lang="el-GR" b="0" i="0" dirty="0">
                <a:effectLst/>
                <a:latin typeface="Comic Sans MS" panose="030F0702030302020204" pitchFamily="66" charset="0"/>
              </a:rPr>
              <a:t> είναι ένα βότανο που φυτρώνει σε θερμά κλίματα όπως είναι η Νότια Αμερική (συγκεκριμένα από την Χιλή και το Περού), από όπου και προέρχεται. Σήμερα όμως καλλιεργείται σε πολλές άλλες χώρες.</a:t>
            </a:r>
            <a:endParaRPr lang="el-GR" b="1" dirty="0"/>
          </a:p>
          <a:p>
            <a:pPr algn="just"/>
            <a:r>
              <a:rPr lang="el-GR" dirty="0"/>
              <a:t>Άλλα ονόματα: </a:t>
            </a:r>
            <a:r>
              <a:rPr lang="el-GR" dirty="0" err="1"/>
              <a:t>Λεμονόχορτο</a:t>
            </a:r>
            <a:r>
              <a:rPr lang="el-GR" dirty="0"/>
              <a:t>, </a:t>
            </a:r>
            <a:r>
              <a:rPr lang="el-GR" dirty="0" err="1"/>
              <a:t>γοργογιάννη</a:t>
            </a:r>
            <a:r>
              <a:rPr lang="el-GR" dirty="0"/>
              <a:t>, </a:t>
            </a:r>
            <a:r>
              <a:rPr lang="el-GR" dirty="0" err="1"/>
              <a:t>αλουίζα</a:t>
            </a:r>
            <a:r>
              <a:rPr lang="el-GR" dirty="0"/>
              <a:t>, </a:t>
            </a:r>
            <a:r>
              <a:rPr lang="el-GR" dirty="0" err="1"/>
              <a:t>ελουίζα</a:t>
            </a:r>
            <a:r>
              <a:rPr lang="el-GR" dirty="0"/>
              <a:t>, </a:t>
            </a:r>
            <a:r>
              <a:rPr lang="el-GR" dirty="0" err="1"/>
              <a:t>ομορφόχορτο</a:t>
            </a:r>
            <a:r>
              <a:rPr lang="el-GR" dirty="0"/>
              <a:t>, </a:t>
            </a:r>
            <a:r>
              <a:rPr lang="el-GR" dirty="0" err="1"/>
              <a:t>αλουσία</a:t>
            </a:r>
            <a:endParaRPr lang="el-GR" dirty="0">
              <a:latin typeface="Comic Sans MS" panose="030F0702030302020204" pitchFamily="66" charset="0"/>
            </a:endParaRPr>
          </a:p>
        </p:txBody>
      </p:sp>
    </p:spTree>
    <p:extLst>
      <p:ext uri="{BB962C8B-B14F-4D97-AF65-F5344CB8AC3E}">
        <p14:creationId xmlns:p14="http://schemas.microsoft.com/office/powerpoint/2010/main" val="34339767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620688"/>
            <a:ext cx="8219256" cy="6237312"/>
          </a:xfrm>
        </p:spPr>
        <p:txBody>
          <a:bodyPr>
            <a:normAutofit/>
          </a:bodyPr>
          <a:lstStyle/>
          <a:p>
            <a:pPr algn="just"/>
            <a:r>
              <a:rPr lang="el-GR" sz="2600" dirty="0">
                <a:latin typeface="Comic Sans MS" pitchFamily="66" charset="0"/>
              </a:rPr>
              <a:t>Είναι φυλλοβόλος θάμνος, με ύψος δύο μέτρων, λογχοειδή φύλλα με χαρακτηριστικό άρωμα και άνθη με χρώμα πράσινο και μοβ</a:t>
            </a:r>
          </a:p>
          <a:p>
            <a:pPr algn="just"/>
            <a:r>
              <a:rPr lang="el-GR" sz="2600" dirty="0">
                <a:latin typeface="Comic Sans MS" pitchFamily="66" charset="0"/>
              </a:rPr>
              <a:t>Η </a:t>
            </a:r>
            <a:r>
              <a:rPr lang="el-GR" sz="2600" dirty="0" err="1">
                <a:latin typeface="Comic Sans MS" pitchFamily="66" charset="0"/>
              </a:rPr>
              <a:t>λουίζα</a:t>
            </a:r>
            <a:r>
              <a:rPr lang="el-GR" sz="2600" dirty="0">
                <a:latin typeface="Comic Sans MS" pitchFamily="66" charset="0"/>
              </a:rPr>
              <a:t> περιέχει αιθέριο έλαιο με </a:t>
            </a:r>
            <a:r>
              <a:rPr lang="el-GR" sz="2600" dirty="0" err="1">
                <a:latin typeface="Comic Sans MS" pitchFamily="66" charset="0"/>
              </a:rPr>
              <a:t>κιτράλη</a:t>
            </a:r>
            <a:r>
              <a:rPr lang="el-GR" sz="2600" dirty="0">
                <a:latin typeface="Comic Sans MS" pitchFamily="66" charset="0"/>
              </a:rPr>
              <a:t>, </a:t>
            </a:r>
            <a:r>
              <a:rPr lang="el-GR" sz="2600" dirty="0" err="1">
                <a:latin typeface="Comic Sans MS" pitchFamily="66" charset="0"/>
              </a:rPr>
              <a:t>κινεόλη</a:t>
            </a:r>
            <a:r>
              <a:rPr lang="el-GR" sz="2600" dirty="0">
                <a:latin typeface="Comic Sans MS" pitchFamily="66" charset="0"/>
              </a:rPr>
              <a:t>, </a:t>
            </a:r>
            <a:r>
              <a:rPr lang="el-GR" sz="2600" dirty="0" err="1">
                <a:latin typeface="Comic Sans MS" pitchFamily="66" charset="0"/>
              </a:rPr>
              <a:t>λεμονένιο</a:t>
            </a:r>
            <a:r>
              <a:rPr lang="el-GR" sz="2600" dirty="0">
                <a:latin typeface="Comic Sans MS" pitchFamily="66" charset="0"/>
              </a:rPr>
              <a:t> και </a:t>
            </a:r>
            <a:r>
              <a:rPr lang="el-GR" sz="2600" dirty="0" err="1">
                <a:latin typeface="Comic Sans MS" pitchFamily="66" charset="0"/>
              </a:rPr>
              <a:t>γερανιόλη</a:t>
            </a:r>
            <a:r>
              <a:rPr lang="el-GR" sz="2600" dirty="0">
                <a:latin typeface="Comic Sans MS" pitchFamily="66" charset="0"/>
              </a:rPr>
              <a:t> αλλά και τανίνες, </a:t>
            </a:r>
            <a:r>
              <a:rPr lang="el-GR" sz="2600" dirty="0" err="1">
                <a:latin typeface="Comic Sans MS" pitchFamily="66" charset="0"/>
              </a:rPr>
              <a:t>φλαβονοειδή</a:t>
            </a:r>
            <a:r>
              <a:rPr lang="el-GR" sz="2600" dirty="0">
                <a:latin typeface="Comic Sans MS" pitchFamily="66" charset="0"/>
              </a:rPr>
              <a:t> και </a:t>
            </a:r>
            <a:r>
              <a:rPr lang="el-GR" sz="2600" dirty="0" err="1">
                <a:latin typeface="Comic Sans MS" pitchFamily="66" charset="0"/>
              </a:rPr>
              <a:t>γλίσχρασμα</a:t>
            </a:r>
            <a:r>
              <a:rPr lang="el-GR" sz="2600" dirty="0">
                <a:latin typeface="Comic Sans MS" pitchFamily="66" charset="0"/>
              </a:rPr>
              <a:t>. Περιέχει επίσης, τις δραστικές ουσίες </a:t>
            </a:r>
            <a:r>
              <a:rPr lang="el-GR" sz="2600" dirty="0" err="1">
                <a:latin typeface="Comic Sans MS" pitchFamily="66" charset="0"/>
              </a:rPr>
              <a:t>βερνεναλίνη</a:t>
            </a:r>
            <a:r>
              <a:rPr lang="el-GR" sz="2600" dirty="0">
                <a:latin typeface="Comic Sans MS" pitchFamily="66" charset="0"/>
              </a:rPr>
              <a:t> και </a:t>
            </a:r>
            <a:r>
              <a:rPr lang="el-GR" sz="2600" dirty="0" err="1">
                <a:latin typeface="Comic Sans MS" pitchFamily="66" charset="0"/>
              </a:rPr>
              <a:t>βαρβερίνη</a:t>
            </a:r>
            <a:r>
              <a:rPr lang="el-GR" sz="2600" dirty="0">
                <a:latin typeface="Comic Sans MS" pitchFamily="66" charset="0"/>
              </a:rPr>
              <a:t> καθώς και βλέννα</a:t>
            </a:r>
          </a:p>
          <a:p>
            <a:pPr algn="just"/>
            <a:r>
              <a:rPr lang="el-GR" sz="2600" dirty="0">
                <a:latin typeface="Comic Sans MS" pitchFamily="66" charset="0"/>
              </a:rPr>
              <a:t>Έχει ένα ιδιαίτερα ξεχωριστό, καθαρό, </a:t>
            </a:r>
            <a:r>
              <a:rPr lang="el-GR" sz="2600" dirty="0" err="1">
                <a:latin typeface="Comic Sans MS" pitchFamily="66" charset="0"/>
              </a:rPr>
              <a:t>φρουτώδες</a:t>
            </a:r>
            <a:r>
              <a:rPr lang="el-GR" sz="2600" dirty="0">
                <a:latin typeface="Comic Sans MS" pitchFamily="66" charset="0"/>
              </a:rPr>
              <a:t> άρωμα που μοιάζει με εκείνο του λεμονιού ,τα φύλλα αλλά και τα άνθη  της χρησιμοποιούνται για να παρασκευάσουμε ενός λεμονάτο </a:t>
            </a:r>
            <a:r>
              <a:rPr lang="el-GR" sz="2600" b="1" dirty="0">
                <a:latin typeface="Comic Sans MS" pitchFamily="66" charset="0"/>
              </a:rPr>
              <a:t>αφέψημα </a:t>
            </a:r>
            <a:r>
              <a:rPr lang="el-GR" sz="2600" dirty="0">
                <a:latin typeface="Comic Sans MS" pitchFamily="66" charset="0"/>
              </a:rPr>
              <a:t>που πίνεται ευχάριστα όλες τις ώρες της ημέρας! </a:t>
            </a:r>
            <a:endParaRPr lang="el-GR" sz="2800" dirty="0">
              <a:latin typeface="Comic Sans MS" pitchFamily="66" charset="0"/>
            </a:endParaRPr>
          </a:p>
          <a:p>
            <a:endParaRPr lang="el-GR" sz="2800" dirty="0">
              <a:latin typeface="Comic Sans MS" pitchFamily="66" charset="0"/>
            </a:endParaRPr>
          </a:p>
          <a:p>
            <a:endParaRPr lang="el-GR" sz="3000" dirty="0">
              <a:latin typeface="Comic Sans MS" pitchFamily="66" charset="0"/>
            </a:endParaRPr>
          </a:p>
          <a:p>
            <a:endParaRPr lang="el-GR" sz="3000" dirty="0">
              <a:latin typeface="Comic Sans MS" pitchFamily="66" charset="0"/>
            </a:endParaRPr>
          </a:p>
          <a:p>
            <a:endParaRPr lang="el-GR" dirty="0">
              <a:latin typeface="Comic Sans MS" pitchFamily="66" charset="0"/>
            </a:endParaRPr>
          </a:p>
          <a:p>
            <a:endParaRPr lang="el-GR" dirty="0">
              <a:latin typeface="Comic Sans MS" pitchFamily="66" charset="0"/>
            </a:endParaRPr>
          </a:p>
          <a:p>
            <a:endParaRPr lang="el-GR" dirty="0">
              <a:latin typeface="Comic Sans MS" pitchFamily="66"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b="1" dirty="0">
                <a:latin typeface="Comic Sans MS" pitchFamily="66" charset="0"/>
              </a:rPr>
              <a:t>Θεραπευτικές δράσεις και χρήσεις</a:t>
            </a:r>
            <a:endParaRPr lang="el-GR" sz="3200" dirty="0">
              <a:latin typeface="Comic Sans MS" pitchFamily="66" charset="0"/>
            </a:endParaRPr>
          </a:p>
        </p:txBody>
      </p:sp>
      <p:sp>
        <p:nvSpPr>
          <p:cNvPr id="3" name="Content Placeholder 2"/>
          <p:cNvSpPr>
            <a:spLocks noGrp="1"/>
          </p:cNvSpPr>
          <p:nvPr>
            <p:ph idx="1"/>
          </p:nvPr>
        </p:nvSpPr>
        <p:spPr>
          <a:xfrm>
            <a:off x="457200" y="1340768"/>
            <a:ext cx="8229600" cy="4785395"/>
          </a:xfrm>
        </p:spPr>
        <p:txBody>
          <a:bodyPr>
            <a:normAutofit/>
          </a:bodyPr>
          <a:lstStyle/>
          <a:p>
            <a:pPr algn="just">
              <a:buNone/>
            </a:pPr>
            <a:r>
              <a:rPr lang="el-GR" sz="2800" dirty="0">
                <a:latin typeface="Comic Sans MS" pitchFamily="66" charset="0"/>
              </a:rPr>
              <a:t>Η </a:t>
            </a:r>
            <a:r>
              <a:rPr lang="el-GR" sz="2800" dirty="0" err="1">
                <a:latin typeface="Comic Sans MS" pitchFamily="66" charset="0"/>
              </a:rPr>
              <a:t>λουίζα</a:t>
            </a:r>
            <a:r>
              <a:rPr lang="el-GR" sz="2800" dirty="0">
                <a:latin typeface="Comic Sans MS" pitchFamily="66" charset="0"/>
              </a:rPr>
              <a:t> έχει πολλά να προσφέρει στον οργανισμό μας</a:t>
            </a:r>
            <a:r>
              <a:rPr lang="en-US" sz="2800" dirty="0">
                <a:latin typeface="Comic Sans MS" pitchFamily="66" charset="0"/>
              </a:rPr>
              <a:t>:</a:t>
            </a:r>
            <a:endParaRPr lang="el-GR" sz="2800" dirty="0">
              <a:latin typeface="Comic Sans MS" pitchFamily="66" charset="0"/>
            </a:endParaRPr>
          </a:p>
          <a:p>
            <a:pPr algn="just"/>
            <a:r>
              <a:rPr lang="el-GR" sz="2800" dirty="0">
                <a:latin typeface="Comic Sans MS" pitchFamily="66" charset="0"/>
              </a:rPr>
              <a:t>Έχει χαλαρωτικές ιδιότητες</a:t>
            </a:r>
          </a:p>
          <a:p>
            <a:pPr algn="just"/>
            <a:r>
              <a:rPr lang="el-GR" sz="2800" dirty="0">
                <a:latin typeface="Comic Sans MS" pitchFamily="66" charset="0"/>
              </a:rPr>
              <a:t>χρησιμοποιείται συχνά για  πεπτικά προβλήματα, όπως δυσπεψία, </a:t>
            </a:r>
            <a:r>
              <a:rPr lang="el-GR" sz="2800" dirty="0" err="1">
                <a:latin typeface="Comic Sans MS" pitchFamily="66" charset="0"/>
              </a:rPr>
              <a:t>φωσκώματα</a:t>
            </a:r>
            <a:r>
              <a:rPr lang="el-GR" sz="2800" dirty="0">
                <a:latin typeface="Comic Sans MS" pitchFamily="66" charset="0"/>
              </a:rPr>
              <a:t> και </a:t>
            </a:r>
            <a:r>
              <a:rPr lang="el-GR" sz="2800" dirty="0" err="1">
                <a:latin typeface="Comic Sans MS" pitchFamily="66" charset="0"/>
              </a:rPr>
              <a:t>δυσκυλιότητα</a:t>
            </a:r>
            <a:endParaRPr lang="el-GR" sz="2800" dirty="0">
              <a:latin typeface="Comic Sans MS" pitchFamily="66" charset="0"/>
            </a:endParaRPr>
          </a:p>
          <a:p>
            <a:pPr algn="just"/>
            <a:r>
              <a:rPr lang="el-GR" sz="2800" dirty="0">
                <a:latin typeface="Comic Sans MS" pitchFamily="66" charset="0"/>
              </a:rPr>
              <a:t>Έχει σημαντικά οφέλη στη αποτοξίνωση του οργανισμού, στην αύξηση του μεταβολισμού</a:t>
            </a:r>
          </a:p>
          <a:p>
            <a:pPr algn="just"/>
            <a:r>
              <a:rPr lang="el-GR" sz="2800" dirty="0">
                <a:latin typeface="Comic Sans MS" pitchFamily="66" charset="0"/>
              </a:rPr>
              <a:t>Είναι αποτελεσματικό τονωτικό, αλλά ταυτόχρονα και καταπραϋντικό</a:t>
            </a:r>
          </a:p>
          <a:p>
            <a:pPr algn="just"/>
            <a:r>
              <a:rPr lang="el-GR" sz="2800" dirty="0">
                <a:latin typeface="Comic Sans MS" pitchFamily="66" charset="0"/>
              </a:rPr>
              <a:t>Είναι αντιπυρετικό</a:t>
            </a:r>
          </a:p>
          <a:p>
            <a:endParaRPr lang="el-GR" sz="2800" dirty="0">
              <a:latin typeface="Comic Sans MS" pitchFamily="66" charset="0"/>
            </a:endParaRPr>
          </a:p>
          <a:p>
            <a:endParaRPr lang="el-GR" sz="2800" dirty="0">
              <a:latin typeface="Comic Sans MS" pitchFamily="66" charset="0"/>
            </a:endParaRPr>
          </a:p>
          <a:p>
            <a:endParaRPr lang="el-GR" sz="2800" dirty="0">
              <a:latin typeface="Comic Sans MS" pitchFamily="66" charset="0"/>
            </a:endParaRPr>
          </a:p>
          <a:p>
            <a:endParaRPr lang="el-GR" sz="2800" dirty="0">
              <a:latin typeface="Comic Sans MS" pitchFamily="66" charset="0"/>
            </a:endParaRPr>
          </a:p>
          <a:p>
            <a:endParaRPr lang="el-GR" sz="2800" dirty="0">
              <a:latin typeface="Comic Sans MS" pitchFamily="66" charset="0"/>
            </a:endParaRPr>
          </a:p>
          <a:p>
            <a:endParaRPr lang="el-GR" sz="2800" dirty="0">
              <a:solidFill>
                <a:srgbClr val="333333"/>
              </a:solidFill>
              <a:latin typeface="Comic Sans MS" pitchFamily="66" charset="0"/>
            </a:endParaRPr>
          </a:p>
          <a:p>
            <a:endParaRPr lang="el-GR" dirty="0"/>
          </a:p>
          <a:p>
            <a:endParaRPr lang="el-G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a:bodyPr>
          <a:lstStyle/>
          <a:p>
            <a:pPr algn="just"/>
            <a:r>
              <a:rPr lang="el-GR" sz="2800" dirty="0">
                <a:latin typeface="Comic Sans MS" pitchFamily="66" charset="0"/>
              </a:rPr>
              <a:t>Είναι διουρητικό</a:t>
            </a:r>
          </a:p>
          <a:p>
            <a:pPr algn="just"/>
            <a:r>
              <a:rPr lang="el-GR" sz="2800" dirty="0">
                <a:latin typeface="Comic Sans MS" pitchFamily="66" charset="0"/>
              </a:rPr>
              <a:t>Ανακουφίζει από τις ημικρανίες</a:t>
            </a:r>
          </a:p>
          <a:p>
            <a:pPr algn="just"/>
            <a:r>
              <a:rPr lang="el-GR" sz="2800" dirty="0">
                <a:latin typeface="Comic Sans MS" pitchFamily="66" charset="0"/>
              </a:rPr>
              <a:t>Καταπολεμά την κακοσμία του στόματος</a:t>
            </a:r>
          </a:p>
          <a:p>
            <a:pPr algn="just"/>
            <a:r>
              <a:rPr lang="el-GR" sz="2800" dirty="0">
                <a:latin typeface="Comic Sans MS" pitchFamily="66" charset="0"/>
              </a:rPr>
              <a:t>Ευεργετικό με καταπλάσματα στους νευρικούς πόνους και νευρικές κεφαλαλγίες, καθώς και στους πόνους των αυτιών</a:t>
            </a:r>
          </a:p>
          <a:p>
            <a:pPr algn="just"/>
            <a:r>
              <a:rPr lang="el-GR" sz="2800" dirty="0">
                <a:latin typeface="Comic Sans MS" pitchFamily="66" charset="0"/>
              </a:rPr>
              <a:t>Το έλαιό της βοηθά τις πληγές να επουλωθούν</a:t>
            </a:r>
          </a:p>
          <a:p>
            <a:pPr algn="just"/>
            <a:r>
              <a:rPr lang="el-GR" sz="2800" dirty="0">
                <a:latin typeface="Comic Sans MS" pitchFamily="66" charset="0"/>
              </a:rPr>
              <a:t>Το εκχύλισμα </a:t>
            </a:r>
            <a:r>
              <a:rPr lang="el-GR" sz="2800" dirty="0" err="1">
                <a:latin typeface="Comic Sans MS" pitchFamily="66" charset="0"/>
              </a:rPr>
              <a:t>λουίζας</a:t>
            </a:r>
            <a:r>
              <a:rPr lang="el-GR" sz="2800" dirty="0">
                <a:latin typeface="Comic Sans MS" pitchFamily="66" charset="0"/>
              </a:rPr>
              <a:t> βοηθά στη μείωση της συσσώρευσης των </a:t>
            </a:r>
            <a:r>
              <a:rPr lang="el-GR" sz="2800" dirty="0" err="1">
                <a:latin typeface="Comic Sans MS" pitchFamily="66" charset="0"/>
              </a:rPr>
              <a:t>τριγλυκεριδίων</a:t>
            </a:r>
            <a:r>
              <a:rPr lang="el-GR" sz="2800" dirty="0">
                <a:latin typeface="Comic Sans MS" pitchFamily="66" charset="0"/>
              </a:rPr>
              <a:t> και του οξειδωτικού </a:t>
            </a:r>
            <a:r>
              <a:rPr lang="el-GR" sz="2800" dirty="0" err="1">
                <a:latin typeface="Comic Sans MS" pitchFamily="66" charset="0"/>
              </a:rPr>
              <a:t>stress</a:t>
            </a:r>
            <a:r>
              <a:rPr lang="el-GR" sz="2800" dirty="0">
                <a:latin typeface="Comic Sans MS" pitchFamily="66" charset="0"/>
              </a:rPr>
              <a:t>, ενώ σημειώθηκε σημαντική βελτίωση στο μεταβολισμό του λίπους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D00F52-D705-4FC7-B9C6-4954E15BE2CD}"/>
              </a:ext>
            </a:extLst>
          </p:cNvPr>
          <p:cNvSpPr>
            <a:spLocks noGrp="1"/>
          </p:cNvSpPr>
          <p:nvPr>
            <p:ph type="title"/>
          </p:nvPr>
        </p:nvSpPr>
        <p:spPr/>
        <p:txBody>
          <a:bodyPr>
            <a:normAutofit/>
          </a:bodyPr>
          <a:lstStyle/>
          <a:p>
            <a:r>
              <a:rPr lang="el-GR" sz="3600" b="1" dirty="0">
                <a:latin typeface="Comic Sans MS" pitchFamily="66" charset="0"/>
              </a:rPr>
              <a:t>Άλλες χρήσεις</a:t>
            </a:r>
          </a:p>
        </p:txBody>
      </p:sp>
      <p:sp>
        <p:nvSpPr>
          <p:cNvPr id="3" name="Θέση περιεχομένου 2">
            <a:extLst>
              <a:ext uri="{FF2B5EF4-FFF2-40B4-BE49-F238E27FC236}">
                <a16:creationId xmlns:a16="http://schemas.microsoft.com/office/drawing/2014/main" id="{F83B4EC1-2CD7-44CA-B90D-4FF36E11064E}"/>
              </a:ext>
            </a:extLst>
          </p:cNvPr>
          <p:cNvSpPr>
            <a:spLocks noGrp="1"/>
          </p:cNvSpPr>
          <p:nvPr>
            <p:ph idx="1"/>
          </p:nvPr>
        </p:nvSpPr>
        <p:spPr/>
        <p:txBody>
          <a:bodyPr>
            <a:normAutofit lnSpcReduction="10000"/>
          </a:bodyPr>
          <a:lstStyle/>
          <a:p>
            <a:pPr>
              <a:buNone/>
            </a:pPr>
            <a:endParaRPr lang="el-GR" dirty="0"/>
          </a:p>
          <a:p>
            <a:pPr algn="just"/>
            <a:r>
              <a:rPr lang="el-GR" dirty="0">
                <a:latin typeface="Comic Sans MS" pitchFamily="66" charset="0"/>
              </a:rPr>
              <a:t>χρησιμοποιείται σαν αρωματικό στα φαγητά και στα γλυκά κυρίως στο  βραστό ψάρι και στα πουλερικά</a:t>
            </a:r>
          </a:p>
          <a:p>
            <a:pPr algn="just"/>
            <a:r>
              <a:rPr lang="el-GR" dirty="0">
                <a:latin typeface="Comic Sans MS" pitchFamily="66" charset="0"/>
              </a:rPr>
              <a:t>χρησιμοποιείται για τον αρωματισμό ποτών </a:t>
            </a:r>
          </a:p>
          <a:p>
            <a:pPr algn="just"/>
            <a:r>
              <a:rPr lang="el-GR" dirty="0">
                <a:latin typeface="Comic Sans MS" pitchFamily="66" charset="0"/>
              </a:rPr>
              <a:t>είναι εξαιρετικό το αφέψημα </a:t>
            </a:r>
            <a:r>
              <a:rPr lang="el-GR" dirty="0" err="1">
                <a:latin typeface="Comic Sans MS" pitchFamily="66" charset="0"/>
              </a:rPr>
              <a:t>λουίζας</a:t>
            </a:r>
            <a:r>
              <a:rPr lang="el-GR" dirty="0">
                <a:latin typeface="Comic Sans MS" pitchFamily="66" charset="0"/>
              </a:rPr>
              <a:t>, για να πλύνετε και να καθαρίσετε το πρόσωπό σας</a:t>
            </a:r>
          </a:p>
          <a:p>
            <a:endParaRPr lang="el-GR" dirty="0"/>
          </a:p>
          <a:p>
            <a:endParaRPr lang="el-GR" dirty="0"/>
          </a:p>
        </p:txBody>
      </p:sp>
    </p:spTree>
    <p:extLst>
      <p:ext uri="{BB962C8B-B14F-4D97-AF65-F5344CB8AC3E}">
        <p14:creationId xmlns:p14="http://schemas.microsoft.com/office/powerpoint/2010/main" val="6168449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l-GR" sz="3600" b="1" dirty="0">
                <a:latin typeface="Comic Sans MS" pitchFamily="66" charset="0"/>
              </a:rPr>
              <a:t>ΖΑΜΠΟΥΚΟΣ</a:t>
            </a:r>
          </a:p>
        </p:txBody>
      </p:sp>
      <p:pic>
        <p:nvPicPr>
          <p:cNvPr id="4" name="Content Placeholder 3" descr="Σαμπούκος: Το φάρμακο της φύσης για την καρδιά, το δέρμα &amp;amp; τα μάτια |  eirinika.gr"/>
          <p:cNvPicPr>
            <a:picLocks noGrp="1"/>
          </p:cNvPicPr>
          <p:nvPr>
            <p:ph idx="1"/>
          </p:nvPr>
        </p:nvPicPr>
        <p:blipFill>
          <a:blip r:embed="rId2" cstate="print"/>
          <a:srcRect/>
          <a:stretch>
            <a:fillRect/>
          </a:stretch>
        </p:blipFill>
        <p:spPr bwMode="auto">
          <a:xfrm>
            <a:off x="1547664" y="980728"/>
            <a:ext cx="6034617" cy="561662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fontScale="92500" lnSpcReduction="20000"/>
          </a:bodyPr>
          <a:lstStyle/>
          <a:p>
            <a:pPr algn="just"/>
            <a:r>
              <a:rPr lang="el-GR" sz="2800" dirty="0">
                <a:latin typeface="Comic Sans MS" pitchFamily="66" charset="0"/>
              </a:rPr>
              <a:t>Ο </a:t>
            </a:r>
            <a:r>
              <a:rPr lang="el-GR" sz="2800" dirty="0" err="1">
                <a:latin typeface="Comic Sans MS" pitchFamily="66" charset="0"/>
              </a:rPr>
              <a:t>ζαμπούκος</a:t>
            </a:r>
            <a:r>
              <a:rPr lang="el-GR" sz="2800" dirty="0">
                <a:latin typeface="Comic Sans MS" pitchFamily="66" charset="0"/>
              </a:rPr>
              <a:t> - με το βοτανικό όνομα </a:t>
            </a:r>
            <a:r>
              <a:rPr lang="el-GR" sz="2800" dirty="0" err="1">
                <a:latin typeface="Comic Sans MS" pitchFamily="66" charset="0"/>
              </a:rPr>
              <a:t>Sambucus</a:t>
            </a:r>
            <a:r>
              <a:rPr lang="el-GR" sz="2800" dirty="0">
                <a:latin typeface="Comic Sans MS" pitchFamily="66" charset="0"/>
              </a:rPr>
              <a:t> </a:t>
            </a:r>
            <a:r>
              <a:rPr lang="el-GR" sz="2800" dirty="0" err="1">
                <a:latin typeface="Comic Sans MS" pitchFamily="66" charset="0"/>
              </a:rPr>
              <a:t>nigra</a:t>
            </a:r>
            <a:r>
              <a:rPr lang="el-GR" sz="2800" dirty="0">
                <a:latin typeface="Comic Sans MS" pitchFamily="66" charset="0"/>
              </a:rPr>
              <a:t> - είναι φυτό σε μορφή θάμνου ή δέντρου και μπορεί να φτάσει έως το ύψος των 10 μέτρων . Ονομάζεται και κουφοξυλιά ή </a:t>
            </a:r>
            <a:r>
              <a:rPr lang="el-GR" sz="2800" dirty="0" err="1">
                <a:latin typeface="Comic Sans MS" pitchFamily="66" charset="0"/>
              </a:rPr>
              <a:t>αφροξυλιά</a:t>
            </a:r>
            <a:r>
              <a:rPr lang="el-GR" sz="2800" dirty="0">
                <a:latin typeface="Comic Sans MS" pitchFamily="66" charset="0"/>
              </a:rPr>
              <a:t>. </a:t>
            </a:r>
          </a:p>
          <a:p>
            <a:pPr algn="just"/>
            <a:r>
              <a:rPr lang="el-GR" sz="2800" dirty="0">
                <a:latin typeface="Comic Sans MS" pitchFamily="66" charset="0"/>
              </a:rPr>
              <a:t>Το βρίσκουμε στην Ελλάδα σε υγρές δασώδεις περιοχές καθώς και στην υπόλοιπη Ευρώπη.</a:t>
            </a:r>
            <a:r>
              <a:rPr lang="el-GR" sz="2800" dirty="0"/>
              <a:t> </a:t>
            </a:r>
            <a:r>
              <a:rPr lang="el-GR" sz="2800" dirty="0">
                <a:latin typeface="Comic Sans MS" pitchFamily="66" charset="0"/>
              </a:rPr>
              <a:t>Είναι ένα βότανο με υψηλή περιεκτικότητα σε αντιοξειδωτικά </a:t>
            </a:r>
            <a:r>
              <a:rPr lang="el-GR" sz="2800" dirty="0" err="1">
                <a:latin typeface="Comic Sans MS" pitchFamily="66" charset="0"/>
              </a:rPr>
              <a:t>φλαβονοειδή</a:t>
            </a:r>
            <a:r>
              <a:rPr lang="el-GR" sz="2800" dirty="0">
                <a:latin typeface="Comic Sans MS" pitchFamily="66" charset="0"/>
              </a:rPr>
              <a:t>, </a:t>
            </a:r>
            <a:r>
              <a:rPr lang="el-GR" sz="2800" dirty="0" err="1">
                <a:latin typeface="Comic Sans MS" pitchFamily="66" charset="0"/>
              </a:rPr>
              <a:t>ανθοκυανιδίνες</a:t>
            </a:r>
            <a:r>
              <a:rPr lang="el-GR" sz="2800" dirty="0">
                <a:latin typeface="Comic Sans MS" pitchFamily="66" charset="0"/>
              </a:rPr>
              <a:t>, και βιταμίνη C.</a:t>
            </a:r>
          </a:p>
          <a:p>
            <a:pPr algn="just"/>
            <a:r>
              <a:rPr lang="el-GR" sz="2800" dirty="0">
                <a:latin typeface="Comic Sans MS" pitchFamily="66" charset="0"/>
              </a:rPr>
              <a:t>Τα άνθη του φυτού είναι ιδιαίτερα αρωματικά και έχουν ένα λευκό – υποκίτρινο χρώμα και η περίοδος ανθοφορίας του είναι η Άνοιξη. Ο καρπός του φυτού έχει ένα σκούρο μαύρο χρώμα και μοιάζει πολύ με τα μούρα. Τα θεραπευτικά μέρη του φυτού είναι τα φύλλα του, τα άνθη, οι καρποί και ο φλοιός του δέντρου.</a:t>
            </a:r>
          </a:p>
          <a:p>
            <a:pPr algn="just"/>
            <a:endParaRPr lang="el-GR" sz="2800" dirty="0">
              <a:latin typeface="Comic Sans MS" pitchFamily="66" charset="0"/>
            </a:endParaRPr>
          </a:p>
          <a:p>
            <a:pPr algn="just"/>
            <a:endParaRPr lang="el-GR" sz="2800" dirty="0">
              <a:latin typeface="Comic Sans MS" pitchFamily="66"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l-GR" sz="3200" b="1" dirty="0">
                <a:latin typeface="Comic Sans MS" pitchFamily="66" charset="0"/>
              </a:rPr>
              <a:t>Θεραπευτικές Ιδιότητες</a:t>
            </a:r>
          </a:p>
        </p:txBody>
      </p:sp>
      <p:sp>
        <p:nvSpPr>
          <p:cNvPr id="3" name="Content Placeholder 2"/>
          <p:cNvSpPr>
            <a:spLocks noGrp="1"/>
          </p:cNvSpPr>
          <p:nvPr>
            <p:ph idx="1"/>
          </p:nvPr>
        </p:nvSpPr>
        <p:spPr>
          <a:xfrm>
            <a:off x="395536" y="1124744"/>
            <a:ext cx="8229600" cy="5733256"/>
          </a:xfrm>
        </p:spPr>
        <p:txBody>
          <a:bodyPr>
            <a:normAutofit fontScale="62500" lnSpcReduction="20000"/>
          </a:bodyPr>
          <a:lstStyle/>
          <a:p>
            <a:r>
              <a:rPr lang="el-GR" b="1" dirty="0">
                <a:latin typeface="Comic Sans MS" pitchFamily="66" charset="0"/>
              </a:rPr>
              <a:t>Χρησιμοποιούνται τα άνθη και τα μούρα τον φλοιό και τα φύλλα του για:</a:t>
            </a:r>
            <a:endParaRPr lang="el-GR" dirty="0">
              <a:latin typeface="Comic Sans MS" pitchFamily="66" charset="0"/>
            </a:endParaRPr>
          </a:p>
          <a:p>
            <a:r>
              <a:rPr lang="el-GR" dirty="0">
                <a:latin typeface="Comic Sans MS" pitchFamily="66" charset="0"/>
              </a:rPr>
              <a:t>Ανακούφιση από τον πόνο.</a:t>
            </a:r>
            <a:br>
              <a:rPr lang="el-GR" dirty="0">
                <a:latin typeface="Comic Sans MS" pitchFamily="66" charset="0"/>
              </a:rPr>
            </a:br>
            <a:r>
              <a:rPr lang="el-GR" dirty="0">
                <a:latin typeface="Comic Sans MS" pitchFamily="66" charset="0"/>
              </a:rPr>
              <a:t> </a:t>
            </a:r>
          </a:p>
          <a:p>
            <a:r>
              <a:rPr lang="el-GR" dirty="0">
                <a:latin typeface="Comic Sans MS" pitchFamily="66" charset="0"/>
              </a:rPr>
              <a:t>Καταπολέμηση των μολύνσεων.</a:t>
            </a:r>
            <a:br>
              <a:rPr lang="el-GR" dirty="0">
                <a:latin typeface="Comic Sans MS" pitchFamily="66" charset="0"/>
              </a:rPr>
            </a:br>
            <a:r>
              <a:rPr lang="el-GR" dirty="0">
                <a:latin typeface="Comic Sans MS" pitchFamily="66" charset="0"/>
              </a:rPr>
              <a:t> </a:t>
            </a:r>
          </a:p>
          <a:p>
            <a:r>
              <a:rPr lang="el-GR" dirty="0">
                <a:latin typeface="Comic Sans MS" pitchFamily="66" charset="0"/>
              </a:rPr>
              <a:t>Θεραπεία του βήχα, του κρυολογήματος, της γρίπης και της ιγμορίτιδας.</a:t>
            </a:r>
          </a:p>
          <a:p>
            <a:endParaRPr lang="el-GR" dirty="0">
              <a:latin typeface="Comic Sans MS" pitchFamily="66" charset="0"/>
            </a:endParaRPr>
          </a:p>
          <a:p>
            <a:r>
              <a:rPr lang="el-GR" dirty="0">
                <a:latin typeface="Comic Sans MS" pitchFamily="66" charset="0"/>
              </a:rPr>
              <a:t>Ταχύτερη ανάρρωση από ιώσεις και μικροβιακές μολύνσεις.</a:t>
            </a:r>
            <a:r>
              <a:rPr lang="el-GR" sz="3800" dirty="0">
                <a:latin typeface="Comic Sans MS" pitchFamily="66" charset="0"/>
              </a:rPr>
              <a:t/>
            </a:r>
            <a:br>
              <a:rPr lang="el-GR" sz="3800" dirty="0">
                <a:latin typeface="Comic Sans MS" pitchFamily="66" charset="0"/>
              </a:rPr>
            </a:br>
            <a:r>
              <a:rPr lang="el-GR" dirty="0">
                <a:latin typeface="Comic Sans MS" pitchFamily="66" charset="0"/>
              </a:rPr>
              <a:t> </a:t>
            </a:r>
          </a:p>
          <a:p>
            <a:r>
              <a:rPr lang="el-GR" dirty="0">
                <a:latin typeface="Comic Sans MS" pitchFamily="66" charset="0"/>
              </a:rPr>
              <a:t>Δερματικές παθήσεις.</a:t>
            </a:r>
            <a:br>
              <a:rPr lang="el-GR" dirty="0">
                <a:latin typeface="Comic Sans MS" pitchFamily="66" charset="0"/>
              </a:rPr>
            </a:br>
            <a:r>
              <a:rPr lang="el-GR" dirty="0">
                <a:latin typeface="Comic Sans MS" pitchFamily="66" charset="0"/>
              </a:rPr>
              <a:t> </a:t>
            </a:r>
          </a:p>
          <a:p>
            <a:r>
              <a:rPr lang="el-GR" dirty="0">
                <a:latin typeface="Comic Sans MS" pitchFamily="66" charset="0"/>
              </a:rPr>
              <a:t>Θεραπεία του πυρετού.</a:t>
            </a:r>
            <a:br>
              <a:rPr lang="el-GR" dirty="0">
                <a:latin typeface="Comic Sans MS" pitchFamily="66" charset="0"/>
              </a:rPr>
            </a:br>
            <a:r>
              <a:rPr lang="el-GR" dirty="0">
                <a:latin typeface="Comic Sans MS" pitchFamily="66" charset="0"/>
              </a:rPr>
              <a:t> </a:t>
            </a:r>
          </a:p>
          <a:p>
            <a:r>
              <a:rPr lang="el-GR" dirty="0">
                <a:latin typeface="Comic Sans MS" pitchFamily="66" charset="0"/>
              </a:rPr>
              <a:t>Αντιμετώπιση της δυσκοιλιότητας.</a:t>
            </a:r>
            <a:br>
              <a:rPr lang="el-GR" dirty="0">
                <a:latin typeface="Comic Sans MS" pitchFamily="66" charset="0"/>
              </a:rPr>
            </a:br>
            <a:r>
              <a:rPr lang="el-GR" dirty="0">
                <a:latin typeface="Comic Sans MS" pitchFamily="66" charset="0"/>
              </a:rPr>
              <a:t> </a:t>
            </a:r>
          </a:p>
          <a:p>
            <a:r>
              <a:rPr lang="el-GR" dirty="0">
                <a:latin typeface="Comic Sans MS" pitchFamily="66" charset="0"/>
              </a:rPr>
              <a:t>Αντιμετώπιση πρηξίματος  λόγω της διουρητικής του ιδιότητας.</a:t>
            </a:r>
          </a:p>
          <a:p>
            <a:endParaRPr lang="el-GR" dirty="0">
              <a:latin typeface="Comic Sans MS" pitchFamily="66" charset="0"/>
            </a:endParaRPr>
          </a:p>
          <a:p>
            <a:endParaRPr lang="el-G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lstStyle/>
          <a:p>
            <a:pPr algn="just"/>
            <a:r>
              <a:rPr lang="el-GR" sz="2800" dirty="0">
                <a:latin typeface="Comic Sans MS" pitchFamily="66" charset="0"/>
              </a:rPr>
              <a:t>Τα άνθη του </a:t>
            </a:r>
            <a:r>
              <a:rPr lang="el-GR" sz="2800" dirty="0" err="1">
                <a:latin typeface="Comic Sans MS" pitchFamily="66" charset="0"/>
              </a:rPr>
              <a:t>ζαμπούκου</a:t>
            </a:r>
            <a:r>
              <a:rPr lang="el-GR" sz="2800" dirty="0">
                <a:latin typeface="Comic Sans MS" pitchFamily="66" charset="0"/>
              </a:rPr>
              <a:t> παραδοσιακά χρησιμοποιούνταν ως μαλακτικό του δέρματος. Η χρήση τους είναι ιδιαίτερα επωφελής σε περιπτώσεις δερματικής ξηρότητας και ηλιακών εγκαυμάτων. Μία από τις χρήσεις του </a:t>
            </a:r>
            <a:r>
              <a:rPr lang="el-GR" sz="2800" dirty="0" err="1">
                <a:latin typeface="Comic Sans MS" pitchFamily="66" charset="0"/>
              </a:rPr>
              <a:t>Ζαμπούκου</a:t>
            </a:r>
            <a:r>
              <a:rPr lang="el-GR" sz="2800" dirty="0">
                <a:latin typeface="Comic Sans MS" pitchFamily="66" charset="0"/>
              </a:rPr>
              <a:t> ήταν ως λευκαντικό για τη μείωση των πανάδων του δέρματος. </a:t>
            </a:r>
          </a:p>
          <a:p>
            <a:pPr algn="just"/>
            <a:r>
              <a:rPr lang="el-GR" sz="2800" dirty="0">
                <a:latin typeface="Comic Sans MS" pitchFamily="66" charset="0"/>
              </a:rPr>
              <a:t>Είναι διαθέσιμος σε διάφορες μορφές στα συμπληρώματα διατροφής όπως: κάψουλες, ταμπλέτες, σιρόπι, παστίλιες.</a:t>
            </a:r>
          </a:p>
          <a:p>
            <a:pPr algn="just"/>
            <a:endParaRPr lang="el-GR" sz="2800" dirty="0">
              <a:latin typeface="Comic Sans MS" pitchFamily="66"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145435"/>
          </a:xfrm>
        </p:spPr>
        <p:txBody>
          <a:bodyPr>
            <a:normAutofit lnSpcReduction="10000"/>
          </a:bodyPr>
          <a:lstStyle/>
          <a:p>
            <a:pPr algn="just"/>
            <a:r>
              <a:rPr lang="el-GR" sz="2800" dirty="0">
                <a:latin typeface="Comic Sans MS" pitchFamily="66" charset="0"/>
              </a:rPr>
              <a:t>Τα φαρμακευτικά βότανα είναι σημαντικό όπλο στις παραδοσιακές θεραπείες όπως η κινέζικη ιατρική, η αρχαία ελληνική ιατρική, η φυτοθεραπεία.</a:t>
            </a:r>
          </a:p>
          <a:p>
            <a:pPr algn="just"/>
            <a:r>
              <a:rPr lang="el-GR" sz="2800" dirty="0">
                <a:latin typeface="Comic Sans MS" pitchFamily="66" charset="0"/>
              </a:rPr>
              <a:t>Αν και τα περισσότερα βότανα είναι ασφαλή, με πολλές ευεργετικές ιδιότητες στην ζωή του ανθρώπου, ορισμένα μπορεί να έχουν σημαντικές ανεπιθύμητες ενέργειες. </a:t>
            </a:r>
          </a:p>
          <a:p>
            <a:pPr algn="just"/>
            <a:r>
              <a:rPr lang="el-GR" sz="2800" dirty="0" err="1">
                <a:latin typeface="Comic Sans MS" pitchFamily="66" charset="0"/>
              </a:rPr>
              <a:t>Γι΄αυτό</a:t>
            </a:r>
            <a:r>
              <a:rPr lang="el-GR" sz="2800" dirty="0">
                <a:latin typeface="Comic Sans MS" pitchFamily="66" charset="0"/>
              </a:rPr>
              <a:t> πρέπει να χρησιμοποιούνται τα σωστά είδη στις σωστές δόσεις με καθοδήγηση των ειδικών,  γιατί τα αποτελέσματα θα είναι αντίθετα εάν υπάρξει υπερκατανάλωση.</a:t>
            </a:r>
          </a:p>
          <a:p>
            <a:endParaRPr lang="el-GR" sz="2800" dirty="0">
              <a:latin typeface="Comic Sans MS" pitchFamily="66" charset="0"/>
            </a:endParaRPr>
          </a:p>
          <a:p>
            <a:endParaRPr lang="el-GR" sz="2800" dirty="0">
              <a:latin typeface="Comic Sans MS" pitchFamily="66" charset="0"/>
            </a:endParaRPr>
          </a:p>
          <a:p>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l-GR" dirty="0">
                <a:latin typeface="Comic Sans MS" pitchFamily="66" charset="0"/>
                <a:cs typeface="Arial" pitchFamily="34" charset="0"/>
              </a:rPr>
              <a:t>Η </a:t>
            </a:r>
            <a:r>
              <a:rPr lang="el-GR" dirty="0" err="1">
                <a:latin typeface="Comic Sans MS" pitchFamily="66" charset="0"/>
                <a:cs typeface="Arial" pitchFamily="34" charset="0"/>
              </a:rPr>
              <a:t>Εχινάκεια</a:t>
            </a:r>
            <a:r>
              <a:rPr lang="el-GR" dirty="0">
                <a:latin typeface="Comic Sans MS" pitchFamily="66" charset="0"/>
                <a:cs typeface="Arial" pitchFamily="34" charset="0"/>
              </a:rPr>
              <a:t> (</a:t>
            </a:r>
            <a:r>
              <a:rPr lang="el-GR" dirty="0" err="1">
                <a:latin typeface="Comic Sans MS" pitchFamily="66" charset="0"/>
                <a:cs typeface="Arial" pitchFamily="34" charset="0"/>
              </a:rPr>
              <a:t>Echinacea</a:t>
            </a:r>
            <a:r>
              <a:rPr lang="el-GR" dirty="0">
                <a:latin typeface="Comic Sans MS" pitchFamily="66" charset="0"/>
                <a:cs typeface="Arial" pitchFamily="34" charset="0"/>
              </a:rPr>
              <a:t>) – με βοτανικό όνομα </a:t>
            </a:r>
            <a:r>
              <a:rPr lang="el-GR" b="1" dirty="0" err="1">
                <a:latin typeface="Comic Sans MS" pitchFamily="66" charset="0"/>
                <a:cs typeface="Arial" pitchFamily="34" charset="0"/>
              </a:rPr>
              <a:t>Echinacea</a:t>
            </a:r>
            <a:r>
              <a:rPr lang="el-GR" b="1" dirty="0">
                <a:latin typeface="Comic Sans MS" pitchFamily="66" charset="0"/>
                <a:cs typeface="Arial" pitchFamily="34" charset="0"/>
              </a:rPr>
              <a:t> </a:t>
            </a:r>
            <a:r>
              <a:rPr lang="el-GR" b="1" dirty="0" err="1">
                <a:latin typeface="Comic Sans MS" pitchFamily="66" charset="0"/>
                <a:cs typeface="Arial" pitchFamily="34" charset="0"/>
              </a:rPr>
              <a:t>purpurea</a:t>
            </a:r>
            <a:r>
              <a:rPr lang="el-GR" b="1" dirty="0">
                <a:latin typeface="Comic Sans MS" pitchFamily="66" charset="0"/>
                <a:cs typeface="Arial" pitchFamily="34" charset="0"/>
              </a:rPr>
              <a:t> </a:t>
            </a:r>
            <a:r>
              <a:rPr lang="el-GR" dirty="0">
                <a:latin typeface="Comic Sans MS" pitchFamily="66" charset="0"/>
                <a:cs typeface="Arial" pitchFamily="34" charset="0"/>
              </a:rPr>
              <a:t>– είναι ένα βότανο που χαρακτηρίζεται από ακανθωτούς ανθισμένους μοβ κώνους που το κάνουν να μοιάζει με την κοινή σε όλους μαργαρίτα. Αναπτύσσεται στην Δυτική Αμερική και καλλιεργείται στην Ευρώπη. </a:t>
            </a:r>
            <a:r>
              <a:rPr lang="el-GR" dirty="0">
                <a:latin typeface="Comic Sans MS" pitchFamily="66" charset="0"/>
              </a:rPr>
              <a:t> </a:t>
            </a:r>
          </a:p>
          <a:p>
            <a:endParaRPr lang="el-G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ctr">
              <a:buNone/>
            </a:pPr>
            <a:endParaRPr lang="el-GR" dirty="0"/>
          </a:p>
          <a:p>
            <a:pPr algn="ctr">
              <a:buNone/>
            </a:pPr>
            <a:endParaRPr lang="el-GR" dirty="0"/>
          </a:p>
          <a:p>
            <a:pPr algn="ctr">
              <a:buNone/>
            </a:pPr>
            <a:r>
              <a:rPr lang="el-GR" b="1" i="1" dirty="0">
                <a:latin typeface="Comic Sans MS" pitchFamily="66" charset="0"/>
              </a:rPr>
              <a:t>ΕΥΧΑΡΙΣΤΟΥΜΕ ΓΙΑ ΤΗΝ ΠΡΟΣΟΧΗ ΣΑΣ</a:t>
            </a:r>
          </a:p>
          <a:p>
            <a:pPr algn="ctr">
              <a:buNone/>
            </a:pPr>
            <a:endParaRPr lang="el-GR" b="1" i="1" dirty="0">
              <a:latin typeface="Comic Sans MS" pitchFamily="66" charset="0"/>
            </a:endParaRPr>
          </a:p>
          <a:p>
            <a:pPr algn="ctr">
              <a:buNone/>
            </a:pPr>
            <a:endParaRPr lang="el-GR" b="1" i="1" dirty="0">
              <a:latin typeface="Comic Sans MS" pitchFamily="66" charset="0"/>
            </a:endParaRPr>
          </a:p>
          <a:p>
            <a:pPr algn="ctr">
              <a:buNone/>
            </a:pPr>
            <a:endParaRPr lang="el-GR" b="1" i="1" dirty="0">
              <a:latin typeface="Comic Sans MS" pitchFamily="66" charset="0"/>
            </a:endParaRPr>
          </a:p>
          <a:p>
            <a:pPr algn="ctr">
              <a:buNone/>
            </a:pPr>
            <a:r>
              <a:rPr lang="el-GR" b="1" dirty="0">
                <a:latin typeface="Comic Sans MS" pitchFamily="66" charset="0"/>
              </a:rPr>
              <a:t>ΤΕΛΟΣ</a:t>
            </a:r>
          </a:p>
          <a:p>
            <a:pPr algn="ctr">
              <a:buNone/>
            </a:pPr>
            <a:endParaRPr lang="el-GR" b="1" i="1" dirty="0">
              <a:latin typeface="Comic Sans MS" pitchFamily="66"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336704"/>
          </a:xfrm>
        </p:spPr>
        <p:txBody>
          <a:bodyPr>
            <a:normAutofit fontScale="92500" lnSpcReduction="10000"/>
          </a:bodyPr>
          <a:lstStyle/>
          <a:p>
            <a:pPr algn="just"/>
            <a:r>
              <a:rPr lang="el-GR" sz="2800" dirty="0">
                <a:latin typeface="Comic Sans MS" pitchFamily="66" charset="0"/>
              </a:rPr>
              <a:t>Το όνομα του το πήρε από την ελληνική λέξη </a:t>
            </a:r>
            <a:r>
              <a:rPr lang="el-GR" sz="2800" b="1" dirty="0">
                <a:latin typeface="Comic Sans MS" pitchFamily="66" charset="0"/>
              </a:rPr>
              <a:t>«</a:t>
            </a:r>
            <a:r>
              <a:rPr lang="el-GR" sz="2800" b="1" dirty="0" err="1">
                <a:latin typeface="Comic Sans MS" pitchFamily="66" charset="0"/>
              </a:rPr>
              <a:t>εχινός</a:t>
            </a:r>
            <a:r>
              <a:rPr lang="el-GR" sz="2800" b="1" dirty="0">
                <a:latin typeface="Comic Sans MS" pitchFamily="66" charset="0"/>
              </a:rPr>
              <a:t>», </a:t>
            </a:r>
            <a:r>
              <a:rPr lang="el-GR" sz="2800" dirty="0">
                <a:latin typeface="Comic Sans MS" pitchFamily="66" charset="0"/>
              </a:rPr>
              <a:t>εξαιτίας των αγκαθιών που έχει στα άνθη του, ωστόσο πρόκειται για φυτό των Ινδιάνων. Οι ινδιάνοι χρησιμοποιούσαν </a:t>
            </a:r>
            <a:r>
              <a:rPr lang="el-GR" sz="2800" dirty="0" err="1">
                <a:latin typeface="Comic Sans MS" pitchFamily="66" charset="0"/>
              </a:rPr>
              <a:t>εχινάκια</a:t>
            </a:r>
            <a:r>
              <a:rPr lang="el-GR" sz="2800" dirty="0">
                <a:latin typeface="Comic Sans MS" pitchFamily="66" charset="0"/>
              </a:rPr>
              <a:t> πολλούς αιώνες πριν το ανακαλύψουν οι Ευρωπαίοι, για να θεραπεύουν από μολύνσεις μέχρι δαγκώματα φιδιών. Από το 19ο αιώνα η χρήση του διαδίδεται στην Ευρώπη. Το 1938, Γερμανοί επιστήμονες, ασχολήθηκαν σοβαρά, με την </a:t>
            </a:r>
            <a:r>
              <a:rPr lang="el-GR" sz="2800" dirty="0" err="1">
                <a:latin typeface="Comic Sans MS" pitchFamily="66" charset="0"/>
              </a:rPr>
              <a:t>εχινάκεια</a:t>
            </a:r>
            <a:r>
              <a:rPr lang="el-GR" sz="2800" dirty="0">
                <a:latin typeface="Comic Sans MS" pitchFamily="66" charset="0"/>
              </a:rPr>
              <a:t> και σήμερα πλέον χρησιμοποιείται ευρύτατα για την ενίσχυση της άμυνας και την αντιμετώπιση των λοιμώξεων του αναπνευστικού και ουροποιητικού συστήματος.  Η χρήση του περιορίστηκε όταν μπήκαν τα αντιβιοτικά στην αγορά αλλά τα τελευταία χρόνια, με την τάση που επικρατεί για την εφαρμογή ήπιων εναλλακτικών μεθόδων άρχισε και πάλι να χρησιμοποιείται ευρύτερα.</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688632"/>
          </a:xfrm>
        </p:spPr>
        <p:txBody>
          <a:bodyPr>
            <a:noAutofit/>
          </a:bodyPr>
          <a:lstStyle/>
          <a:p>
            <a:pPr algn="just"/>
            <a:r>
              <a:rPr lang="el-GR" sz="2400" dirty="0">
                <a:latin typeface="Comic Sans MS" pitchFamily="66" charset="0"/>
              </a:rPr>
              <a:t>Αποτελείται από 9 είδη, από τα οποία μόνο τρία</a:t>
            </a:r>
            <a:r>
              <a:rPr lang="en-US" sz="2400" dirty="0">
                <a:latin typeface="Comic Sans MS" pitchFamily="66" charset="0"/>
              </a:rPr>
              <a:t>:</a:t>
            </a:r>
            <a:endParaRPr lang="el-GR" sz="2400" dirty="0">
              <a:latin typeface="Comic Sans MS" pitchFamily="66" charset="0"/>
            </a:endParaRPr>
          </a:p>
          <a:p>
            <a:pPr algn="just">
              <a:buNone/>
            </a:pPr>
            <a:r>
              <a:rPr lang="el-GR" sz="2400" dirty="0">
                <a:latin typeface="Comic Sans MS" pitchFamily="66" charset="0"/>
              </a:rPr>
              <a:t>    -</a:t>
            </a:r>
            <a:r>
              <a:rPr lang="el-GR" sz="2400" b="1" dirty="0" err="1">
                <a:latin typeface="Comic Sans MS" pitchFamily="66" charset="0"/>
              </a:rPr>
              <a:t>Echinacea</a:t>
            </a:r>
            <a:r>
              <a:rPr lang="el-GR" sz="2400" b="1" dirty="0">
                <a:latin typeface="Comic Sans MS" pitchFamily="66" charset="0"/>
              </a:rPr>
              <a:t> </a:t>
            </a:r>
            <a:r>
              <a:rPr lang="el-GR" sz="2400" b="1" dirty="0" err="1">
                <a:latin typeface="Comic Sans MS" pitchFamily="66" charset="0"/>
              </a:rPr>
              <a:t>purpurea</a:t>
            </a:r>
            <a:r>
              <a:rPr lang="el-GR" sz="2400" b="1" dirty="0">
                <a:latin typeface="Comic Sans MS" pitchFamily="66" charset="0"/>
              </a:rPr>
              <a:t>, </a:t>
            </a:r>
          </a:p>
          <a:p>
            <a:pPr algn="just">
              <a:buNone/>
            </a:pPr>
            <a:r>
              <a:rPr lang="el-GR" sz="2400" b="1" dirty="0">
                <a:latin typeface="Comic Sans MS" pitchFamily="66" charset="0"/>
              </a:rPr>
              <a:t>  -</a:t>
            </a:r>
            <a:r>
              <a:rPr lang="el-GR" sz="2400" b="1" dirty="0" err="1">
                <a:latin typeface="Comic Sans MS" pitchFamily="66" charset="0"/>
              </a:rPr>
              <a:t>Echinacea</a:t>
            </a:r>
            <a:r>
              <a:rPr lang="el-GR" sz="2400" b="1" dirty="0">
                <a:latin typeface="Comic Sans MS" pitchFamily="66" charset="0"/>
              </a:rPr>
              <a:t> </a:t>
            </a:r>
            <a:r>
              <a:rPr lang="el-GR" sz="2400" b="1" dirty="0" err="1">
                <a:latin typeface="Comic Sans MS" pitchFamily="66" charset="0"/>
              </a:rPr>
              <a:t>angustifolia</a:t>
            </a:r>
            <a:r>
              <a:rPr lang="el-GR" sz="2400" b="1" dirty="0">
                <a:latin typeface="Comic Sans MS" pitchFamily="66" charset="0"/>
              </a:rPr>
              <a:t> και</a:t>
            </a:r>
          </a:p>
          <a:p>
            <a:pPr algn="just">
              <a:buNone/>
            </a:pPr>
            <a:r>
              <a:rPr lang="el-GR" sz="2400" b="1" dirty="0">
                <a:latin typeface="Comic Sans MS" pitchFamily="66" charset="0"/>
              </a:rPr>
              <a:t>  -</a:t>
            </a:r>
            <a:r>
              <a:rPr lang="el-GR" sz="2400" b="1" dirty="0" err="1">
                <a:latin typeface="Comic Sans MS" pitchFamily="66" charset="0"/>
              </a:rPr>
              <a:t>Echinacea</a:t>
            </a:r>
            <a:r>
              <a:rPr lang="el-GR" sz="2400" b="1" dirty="0">
                <a:latin typeface="Comic Sans MS" pitchFamily="66" charset="0"/>
              </a:rPr>
              <a:t> </a:t>
            </a:r>
            <a:r>
              <a:rPr lang="el-GR" sz="2400" b="1" dirty="0" err="1">
                <a:latin typeface="Comic Sans MS" pitchFamily="66" charset="0"/>
              </a:rPr>
              <a:t>pallida</a:t>
            </a:r>
            <a:r>
              <a:rPr lang="el-GR" sz="2400" dirty="0">
                <a:latin typeface="Comic Sans MS" pitchFamily="66" charset="0"/>
              </a:rPr>
              <a:t>  </a:t>
            </a:r>
          </a:p>
          <a:p>
            <a:pPr algn="just">
              <a:buNone/>
            </a:pPr>
            <a:r>
              <a:rPr lang="el-GR" sz="2400" dirty="0">
                <a:latin typeface="Comic Sans MS" pitchFamily="66" charset="0"/>
              </a:rPr>
              <a:t>χρησιμοποιούνται για φαρμακευτικούς σκοπούς.</a:t>
            </a:r>
            <a:endParaRPr lang="el-GR" sz="2400" dirty="0">
              <a:latin typeface="Comic Sans MS" pitchFamily="66" charset="0"/>
              <a:cs typeface="Arial" pitchFamily="34" charset="0"/>
            </a:endParaRPr>
          </a:p>
          <a:p>
            <a:pPr algn="just"/>
            <a:r>
              <a:rPr lang="el-GR" sz="2400" dirty="0" err="1">
                <a:latin typeface="Comic Sans MS" pitchFamily="66" charset="0"/>
                <a:cs typeface="Arial" pitchFamily="34" charset="0"/>
              </a:rPr>
              <a:t>Mερικές</a:t>
            </a:r>
            <a:r>
              <a:rPr lang="el-GR" sz="2400" dirty="0">
                <a:latin typeface="Comic Sans MS" pitchFamily="66" charset="0"/>
                <a:cs typeface="Arial" pitchFamily="34" charset="0"/>
              </a:rPr>
              <a:t> από τις </a:t>
            </a:r>
            <a:r>
              <a:rPr lang="el-GR" sz="2400" b="1" dirty="0">
                <a:latin typeface="Comic Sans MS" pitchFamily="66" charset="0"/>
                <a:cs typeface="Arial" pitchFamily="34" charset="0"/>
              </a:rPr>
              <a:t>χημικές ουσίες που περιέχει </a:t>
            </a:r>
            <a:r>
              <a:rPr lang="el-GR" sz="2400" dirty="0">
                <a:latin typeface="Comic Sans MS" pitchFamily="66" charset="0"/>
                <a:cs typeface="Arial" pitchFamily="34" charset="0"/>
              </a:rPr>
              <a:t>και στις οποίες οφείλονται οι ιδιαίτερες ιδιότητές της είναι</a:t>
            </a:r>
            <a:r>
              <a:rPr lang="en-US" sz="2400" dirty="0">
                <a:latin typeface="Comic Sans MS" pitchFamily="66" charset="0"/>
                <a:cs typeface="Arial" pitchFamily="34" charset="0"/>
              </a:rPr>
              <a:t>:</a:t>
            </a:r>
            <a:endParaRPr lang="el-GR" sz="2400" dirty="0">
              <a:latin typeface="Comic Sans MS" pitchFamily="66" charset="0"/>
              <a:cs typeface="Arial" pitchFamily="34" charset="0"/>
            </a:endParaRPr>
          </a:p>
          <a:p>
            <a:pPr algn="just"/>
            <a:r>
              <a:rPr lang="el-GR" sz="2400" dirty="0">
                <a:latin typeface="Comic Sans MS" pitchFamily="66" charset="0"/>
                <a:cs typeface="Arial" pitchFamily="34" charset="0"/>
              </a:rPr>
              <a:t> οι πολυσακχαρίτες, </a:t>
            </a:r>
          </a:p>
          <a:p>
            <a:pPr algn="just"/>
            <a:r>
              <a:rPr lang="el-GR" sz="2400" dirty="0">
                <a:latin typeface="Comic Sans MS" pitchFamily="66" charset="0"/>
                <a:cs typeface="Arial" pitchFamily="34" charset="0"/>
              </a:rPr>
              <a:t>τα </a:t>
            </a:r>
            <a:r>
              <a:rPr lang="el-GR" sz="2400" dirty="0" err="1">
                <a:latin typeface="Comic Sans MS" pitchFamily="66" charset="0"/>
                <a:cs typeface="Arial" pitchFamily="34" charset="0"/>
              </a:rPr>
              <a:t>φλαβονοειδή</a:t>
            </a:r>
            <a:r>
              <a:rPr lang="el-GR" sz="2400" dirty="0">
                <a:latin typeface="Comic Sans MS" pitchFamily="66" charset="0"/>
                <a:cs typeface="Arial" pitchFamily="34" charset="0"/>
              </a:rPr>
              <a:t>, </a:t>
            </a:r>
          </a:p>
          <a:p>
            <a:pPr algn="just"/>
            <a:r>
              <a:rPr lang="el-GR" sz="2400" dirty="0">
                <a:latin typeface="Comic Sans MS" pitchFamily="66" charset="0"/>
                <a:cs typeface="Arial" pitchFamily="34" charset="0"/>
                <a:hlinkClick r:id="rId2" tooltip="Αιθέρια έλαια, ιδιότητες και χρήσεις!"/>
              </a:rPr>
              <a:t>τα αιθέρια έλαια</a:t>
            </a:r>
            <a:r>
              <a:rPr lang="el-GR" sz="2400" dirty="0">
                <a:latin typeface="Comic Sans MS" pitchFamily="66" charset="0"/>
                <a:cs typeface="Arial" pitchFamily="34" charset="0"/>
              </a:rPr>
              <a:t>, </a:t>
            </a:r>
          </a:p>
          <a:p>
            <a:pPr algn="just"/>
            <a:r>
              <a:rPr lang="el-GR" sz="2400" dirty="0">
                <a:latin typeface="Comic Sans MS" pitchFamily="66" charset="0"/>
                <a:cs typeface="Arial" pitchFamily="34" charset="0"/>
              </a:rPr>
              <a:t>τα </a:t>
            </a:r>
            <a:r>
              <a:rPr lang="el-GR" sz="2400" dirty="0" err="1">
                <a:latin typeface="Comic Sans MS" pitchFamily="66" charset="0"/>
                <a:cs typeface="Arial" pitchFamily="34" charset="0"/>
              </a:rPr>
              <a:t>αλκαμίδια</a:t>
            </a:r>
            <a:r>
              <a:rPr lang="el-GR" sz="2400" dirty="0">
                <a:latin typeface="Comic Sans MS" pitchFamily="66" charset="0"/>
                <a:cs typeface="Arial" pitchFamily="34" charset="0"/>
              </a:rPr>
              <a:t> και </a:t>
            </a:r>
            <a:endParaRPr lang="en-US" sz="2400" dirty="0">
              <a:latin typeface="Comic Sans MS" pitchFamily="66" charset="0"/>
              <a:cs typeface="Arial" pitchFamily="34" charset="0"/>
            </a:endParaRPr>
          </a:p>
          <a:p>
            <a:pPr algn="just"/>
            <a:r>
              <a:rPr lang="el-GR" sz="2400" dirty="0">
                <a:latin typeface="Comic Sans MS" pitchFamily="66" charset="0"/>
                <a:cs typeface="Arial" pitchFamily="34" charset="0"/>
              </a:rPr>
              <a:t>το καφεϊκό οξύ.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normAutofit/>
          </a:bodyPr>
          <a:lstStyle/>
          <a:p>
            <a:pPr algn="just"/>
            <a:r>
              <a:rPr lang="el-GR" sz="2800" dirty="0">
                <a:latin typeface="Comic Sans MS" pitchFamily="66" charset="0"/>
                <a:cs typeface="Arial" pitchFamily="34" charset="0"/>
              </a:rPr>
              <a:t>Το ενδιαφέρον είναι ότι αυτές οι ουσίες διαφέρουν σε ποσότητα ανάλογα με το μέρος του φυτού που χρησιμοποιείται .</a:t>
            </a:r>
          </a:p>
          <a:p>
            <a:pPr algn="just"/>
            <a:r>
              <a:rPr lang="el-GR" sz="2800" dirty="0">
                <a:latin typeface="Comic Sans MS" pitchFamily="66" charset="0"/>
                <a:cs typeface="Arial" pitchFamily="34" charset="0"/>
              </a:rPr>
              <a:t>Επίσης διαφορές υπάρχουν και ανάμεσα στα 3 είδη.</a:t>
            </a:r>
            <a:endParaRPr lang="en-US" sz="2800" dirty="0">
              <a:latin typeface="Comic Sans MS" pitchFamily="66" charset="0"/>
              <a:cs typeface="Arial" pitchFamily="34" charset="0"/>
            </a:endParaRPr>
          </a:p>
          <a:p>
            <a:pPr algn="just"/>
            <a:r>
              <a:rPr lang="el-GR" sz="2800" dirty="0">
                <a:latin typeface="Comic Sans MS" pitchFamily="66" charset="0"/>
                <a:cs typeface="Arial" pitchFamily="34" charset="0"/>
              </a:rPr>
              <a:t>Η </a:t>
            </a:r>
            <a:r>
              <a:rPr lang="el-GR" sz="2800" dirty="0" err="1">
                <a:latin typeface="Comic Sans MS" pitchFamily="66" charset="0"/>
                <a:cs typeface="Arial" pitchFamily="34" charset="0"/>
              </a:rPr>
              <a:t>Εχινάκεια</a:t>
            </a:r>
            <a:r>
              <a:rPr lang="el-GR" sz="2800" dirty="0">
                <a:latin typeface="Comic Sans MS" pitchFamily="66" charset="0"/>
                <a:cs typeface="Arial" pitchFamily="34" charset="0"/>
              </a:rPr>
              <a:t>, δεν σκοτώνει ούτε απενεργοποιεί, ιούς και βακτηρίδια. </a:t>
            </a:r>
            <a:r>
              <a:rPr lang="el-GR" sz="2800" b="1" dirty="0">
                <a:latin typeface="Comic Sans MS" pitchFamily="66" charset="0"/>
                <a:cs typeface="Arial" pitchFamily="34" charset="0"/>
              </a:rPr>
              <a:t>Ενισχύει το άνοσο, έτσι ώστε αυτό να μπορέσει να αντιμετωπίσει τους όποιους εισβολείς.</a:t>
            </a:r>
            <a:endParaRPr lang="el-GR" sz="2800" dirty="0">
              <a:latin typeface="Comic Sans MS" pitchFamily="66"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08720"/>
          </a:xfrm>
        </p:spPr>
        <p:txBody>
          <a:bodyPr/>
          <a:lstStyle/>
          <a:p>
            <a:r>
              <a:rPr lang="el-GR" b="1" dirty="0">
                <a:latin typeface="Comic Sans MS" pitchFamily="66" charset="0"/>
              </a:rPr>
              <a:t>Θεραπευτικές ιδιότητες</a:t>
            </a:r>
            <a:endParaRPr lang="el-GR" dirty="0">
              <a:latin typeface="Comic Sans MS" pitchFamily="66" charset="0"/>
            </a:endParaRPr>
          </a:p>
        </p:txBody>
      </p:sp>
      <p:sp>
        <p:nvSpPr>
          <p:cNvPr id="3" name="Content Placeholder 2"/>
          <p:cNvSpPr>
            <a:spLocks noGrp="1"/>
          </p:cNvSpPr>
          <p:nvPr>
            <p:ph idx="1"/>
          </p:nvPr>
        </p:nvSpPr>
        <p:spPr>
          <a:xfrm>
            <a:off x="457200" y="836712"/>
            <a:ext cx="8229600" cy="5289451"/>
          </a:xfrm>
        </p:spPr>
        <p:txBody>
          <a:bodyPr>
            <a:normAutofit fontScale="92500" lnSpcReduction="20000"/>
          </a:bodyPr>
          <a:lstStyle/>
          <a:p>
            <a:pPr algn="just"/>
            <a:r>
              <a:rPr lang="el-GR" sz="2600" b="1" dirty="0">
                <a:latin typeface="Comic Sans MS" pitchFamily="66" charset="0"/>
              </a:rPr>
              <a:t>Προστατεύει από το κρυολόγημα</a:t>
            </a:r>
            <a:r>
              <a:rPr lang="el-GR" sz="2600" dirty="0">
                <a:latin typeface="Comic Sans MS" pitchFamily="66" charset="0"/>
              </a:rPr>
              <a:t>-το φυτό της είναι μια από τις καλύτερες θεραπείες του χειμερινού κρυολογήματος</a:t>
            </a:r>
          </a:p>
          <a:p>
            <a:pPr algn="just"/>
            <a:r>
              <a:rPr lang="el-GR" sz="2600" b="1" dirty="0">
                <a:latin typeface="Comic Sans MS" pitchFamily="66" charset="0"/>
              </a:rPr>
              <a:t>Ανακουφίζει από την αρθρίτιδα-</a:t>
            </a:r>
            <a:r>
              <a:rPr lang="el-GR" sz="2600" dirty="0">
                <a:latin typeface="Comic Sans MS" pitchFamily="66" charset="0"/>
              </a:rPr>
              <a:t>οι αντιφλεγμονώδεις ιδιότητες της βοηθούν στην ανακούφιση από τον έντονο και ενοχλητικό πόνο που προκαλεί η αρθρίτιδα</a:t>
            </a:r>
            <a:endParaRPr lang="el-GR" sz="2600" b="1" dirty="0">
              <a:latin typeface="Comic Sans MS" pitchFamily="66" charset="0"/>
            </a:endParaRPr>
          </a:p>
          <a:p>
            <a:pPr algn="just"/>
            <a:r>
              <a:rPr lang="el-GR" sz="2600" b="1" dirty="0">
                <a:latin typeface="Comic Sans MS" pitchFamily="66" charset="0"/>
              </a:rPr>
              <a:t>Ανακουφίζει από το στομαχόπονο-</a:t>
            </a:r>
            <a:r>
              <a:rPr lang="el-GR" sz="2600" dirty="0">
                <a:latin typeface="Comic Sans MS" pitchFamily="66" charset="0"/>
              </a:rPr>
              <a:t>η αντιφλεγμονώδης δράση του απαλύνουν και θεραπεύουν τη φλεγμονή και τα συμπτώματα της γαστρίτιδας</a:t>
            </a:r>
          </a:p>
          <a:p>
            <a:pPr algn="just"/>
            <a:r>
              <a:rPr lang="el-GR" sz="2600" b="1" dirty="0">
                <a:latin typeface="Comic Sans MS" pitchFamily="66" charset="0"/>
              </a:rPr>
              <a:t>Καταπολεμά τις άφθες-</a:t>
            </a:r>
            <a:r>
              <a:rPr lang="el-GR" sz="2600" dirty="0">
                <a:latin typeface="Comic Sans MS" pitchFamily="66" charset="0"/>
              </a:rPr>
              <a:t>η </a:t>
            </a:r>
            <a:r>
              <a:rPr lang="el-GR" sz="2600" dirty="0" err="1">
                <a:latin typeface="Comic Sans MS" pitchFamily="66" charset="0"/>
              </a:rPr>
              <a:t>αντιμυκητιακή</a:t>
            </a:r>
            <a:r>
              <a:rPr lang="el-GR" sz="2600" dirty="0">
                <a:latin typeface="Comic Sans MS" pitchFamily="66" charset="0"/>
              </a:rPr>
              <a:t> δράση της </a:t>
            </a:r>
            <a:r>
              <a:rPr lang="el-GR" sz="2600" dirty="0" err="1">
                <a:latin typeface="Comic Sans MS" pitchFamily="66" charset="0"/>
              </a:rPr>
              <a:t>εχινάκειας</a:t>
            </a:r>
            <a:r>
              <a:rPr lang="el-GR" sz="2600" dirty="0">
                <a:latin typeface="Comic Sans MS" pitchFamily="66" charset="0"/>
              </a:rPr>
              <a:t> επιδρά στις στοματικές πληγές και επιταχύνει τη θεραπεία τους.</a:t>
            </a:r>
          </a:p>
          <a:p>
            <a:pPr algn="just"/>
            <a:r>
              <a:rPr lang="el-GR" sz="2800" b="1" dirty="0">
                <a:latin typeface="Comic Sans MS" pitchFamily="66" charset="0"/>
              </a:rPr>
              <a:t>Δερματολογική δράση-</a:t>
            </a:r>
            <a:r>
              <a:rPr lang="el-GR" sz="2800" dirty="0">
                <a:latin typeface="Comic Sans MS" pitchFamily="66" charset="0"/>
              </a:rPr>
              <a:t>μπορεί να βοηθήσει στην θεραπεία πληγών, εγκαυμάτων, εκζεμάτων και περιπτώσεων ψωρίασης καθώς και στην ελάττωση της ακμής.</a:t>
            </a:r>
          </a:p>
          <a:p>
            <a:pPr algn="just"/>
            <a:endParaRPr lang="el-GR" sz="2600" dirty="0">
              <a:latin typeface="Comic Sans MS" pitchFamily="66" charset="0"/>
            </a:endParaRPr>
          </a:p>
          <a:p>
            <a:pPr algn="just"/>
            <a:endParaRPr lang="el-GR" sz="2600" dirty="0">
              <a:latin typeface="Comic Sans MS" pitchFamily="66" charset="0"/>
            </a:endParaRPr>
          </a:p>
          <a:p>
            <a:pPr algn="just"/>
            <a:endParaRPr lang="el-GR" sz="2600" b="1" dirty="0">
              <a:latin typeface="Comic Sans MS" pitchFamily="66"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b="1" dirty="0">
                <a:latin typeface="Comic Sans MS" pitchFamily="66" charset="0"/>
              </a:rPr>
              <a:t>Σε τι μορφές κυκλοφορεί</a:t>
            </a:r>
            <a:r>
              <a:rPr lang="el-GR" sz="3600" dirty="0">
                <a:latin typeface="Comic Sans MS" pitchFamily="66" charset="0"/>
              </a:rPr>
              <a:t/>
            </a:r>
            <a:br>
              <a:rPr lang="el-GR" sz="3600" dirty="0">
                <a:latin typeface="Comic Sans MS" pitchFamily="66" charset="0"/>
              </a:rPr>
            </a:br>
            <a:endParaRPr lang="el-GR" sz="3600" dirty="0">
              <a:latin typeface="Comic Sans MS" pitchFamily="66" charset="0"/>
            </a:endParaRPr>
          </a:p>
        </p:txBody>
      </p:sp>
      <p:sp>
        <p:nvSpPr>
          <p:cNvPr id="3" name="Content Placeholder 2"/>
          <p:cNvSpPr>
            <a:spLocks noGrp="1"/>
          </p:cNvSpPr>
          <p:nvPr>
            <p:ph idx="1"/>
          </p:nvPr>
        </p:nvSpPr>
        <p:spPr/>
        <p:txBody>
          <a:bodyPr>
            <a:normAutofit/>
          </a:bodyPr>
          <a:lstStyle/>
          <a:p>
            <a:pPr algn="just"/>
            <a:r>
              <a:rPr lang="el-GR" sz="2800" dirty="0">
                <a:latin typeface="Comic Sans MS" pitchFamily="66" charset="0"/>
              </a:rPr>
              <a:t>Στην αγορά, εκτός από το φρέσκο και το αποξηραμένο βότανο που γίνεται </a:t>
            </a:r>
            <a:r>
              <a:rPr lang="el-GR" sz="2800" b="1" dirty="0">
                <a:latin typeface="Comic Sans MS" pitchFamily="66" charset="0"/>
              </a:rPr>
              <a:t>ρόφημα, υπάρχουν κάψουλες, ταμπλέτες, αλοιφές, σιρόπια, βάμματα και εκχύλισμα.</a:t>
            </a:r>
            <a:r>
              <a:rPr lang="el-GR" sz="2800" dirty="0">
                <a:latin typeface="Comic Sans MS" pitchFamily="66" charset="0"/>
              </a:rPr>
              <a:t> </a:t>
            </a:r>
            <a:r>
              <a:rPr lang="el-GR" sz="2800" dirty="0" err="1">
                <a:latin typeface="Comic Sans MS" pitchFamily="66" charset="0"/>
              </a:rPr>
              <a:t>Eχινάκεια</a:t>
            </a:r>
            <a:r>
              <a:rPr lang="el-GR" sz="2800" dirty="0">
                <a:latin typeface="Comic Sans MS" pitchFamily="66" charset="0"/>
              </a:rPr>
              <a:t> στη φυσική της μορφή μπορούμε να βρούμε στα καταστήματα με βότανα, ενώ για τα προϊόντα της απευθυνόμαστε στα φαρμακεία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Autofit/>
          </a:bodyPr>
          <a:lstStyle/>
          <a:p>
            <a:r>
              <a:rPr lang="el-GR" sz="3600" b="1" dirty="0">
                <a:latin typeface="Comic Sans MS" pitchFamily="66" charset="0"/>
              </a:rPr>
              <a:t>Γαϊδουράγκαθο</a:t>
            </a:r>
            <a:br>
              <a:rPr lang="el-GR" sz="3600" b="1" dirty="0">
                <a:latin typeface="Comic Sans MS" pitchFamily="66" charset="0"/>
              </a:rPr>
            </a:br>
            <a:endParaRPr lang="el-GR" sz="3600" dirty="0">
              <a:latin typeface="Comic Sans MS" pitchFamily="66" charset="0"/>
            </a:endParaRPr>
          </a:p>
        </p:txBody>
      </p:sp>
      <p:pic>
        <p:nvPicPr>
          <p:cNvPr id="4" name="Content Placeholder 3" descr="https://medmelon.gr/wp-content/uploads/2017/10/gaidoyragkatho.jpg"/>
          <p:cNvPicPr>
            <a:picLocks noGrp="1"/>
          </p:cNvPicPr>
          <p:nvPr>
            <p:ph idx="1"/>
          </p:nvPr>
        </p:nvPicPr>
        <p:blipFill>
          <a:blip r:embed="rId2" cstate="print"/>
          <a:srcRect/>
          <a:stretch>
            <a:fillRect/>
          </a:stretch>
        </p:blipFill>
        <p:spPr bwMode="auto">
          <a:xfrm>
            <a:off x="1114425" y="620688"/>
            <a:ext cx="6915150" cy="62373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1138</TotalTime>
  <Words>1060</Words>
  <Application>Microsoft Office PowerPoint</Application>
  <PresentationFormat>On-screen Show (4:3)</PresentationFormat>
  <Paragraphs>144</Paragraphs>
  <Slides>30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Comic Sans MS</vt:lpstr>
      <vt:lpstr>Office Theme</vt:lpstr>
      <vt:lpstr> ΒΟΤΑΝΑ ΠΟΥ ΧΡΗΣΙΜΟΠΟΙΟΥΝΤΑΙ ΣΤΗΝ ΙΑΤΡΙΚΗ</vt:lpstr>
      <vt:lpstr>ΕΧΙΝΑΚΕΙΑ</vt:lpstr>
      <vt:lpstr>PowerPoint Presentation</vt:lpstr>
      <vt:lpstr>PowerPoint Presentation</vt:lpstr>
      <vt:lpstr>PowerPoint Presentation</vt:lpstr>
      <vt:lpstr>PowerPoint Presentation</vt:lpstr>
      <vt:lpstr>Θεραπευτικές ιδιότητες</vt:lpstr>
      <vt:lpstr>Σε τι μορφές κυκλοφορεί </vt:lpstr>
      <vt:lpstr>Γαϊδουράγκαθο </vt:lpstr>
      <vt:lpstr>PowerPoint Presentation</vt:lpstr>
      <vt:lpstr>PowerPoint Presentation</vt:lpstr>
      <vt:lpstr>Θεραπευτικές ιδιότητες</vt:lpstr>
      <vt:lpstr>PowerPoint Presentation</vt:lpstr>
      <vt:lpstr>PowerPoint Presentation</vt:lpstr>
      <vt:lpstr>ΒΑΛΕΡΙΑΝΑ</vt:lpstr>
      <vt:lpstr>PowerPoint Presentation</vt:lpstr>
      <vt:lpstr>Θεραπευτικές Ιδιότητες</vt:lpstr>
      <vt:lpstr>PowerPoint Presentation</vt:lpstr>
      <vt:lpstr>ΛΟΥΙΖΑ</vt:lpstr>
      <vt:lpstr>PowerPoint Presentation</vt:lpstr>
      <vt:lpstr>PowerPoint Presentation</vt:lpstr>
      <vt:lpstr>Θεραπευτικές δράσεις και χρήσεις</vt:lpstr>
      <vt:lpstr>PowerPoint Presentation</vt:lpstr>
      <vt:lpstr>Άλλες χρήσεις</vt:lpstr>
      <vt:lpstr>ΖΑΜΠΟΥΚΟΣ</vt:lpstr>
      <vt:lpstr>PowerPoint Presentation</vt:lpstr>
      <vt:lpstr>Θεραπευτικές Ιδιότητες</vt:lpstr>
      <vt:lpstr>PowerPoint Presentation</vt:lpstr>
      <vt:lpstr>PowerPoint Presentation</vt:lpstr>
      <vt:lpstr>PowerPoint Presentation</vt:lpstr>
    </vt:vector>
  </TitlesOfParts>
  <Company>diakov.net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ΕΧΙΝΑΚΕΙΑ</dc:title>
  <dc:creator>NEOKLIS</dc:creator>
  <cp:lastModifiedBy>Πολύμνια Τομασίδου</cp:lastModifiedBy>
  <cp:revision>20</cp:revision>
  <dcterms:created xsi:type="dcterms:W3CDTF">2021-09-25T06:43:23Z</dcterms:created>
  <dcterms:modified xsi:type="dcterms:W3CDTF">2021-09-27T07:37:23Z</dcterms:modified>
</cp:coreProperties>
</file>