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70" d="100"/>
          <a:sy n="70" d="100"/>
        </p:scale>
        <p:origin x="276"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29029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98288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914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114634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5658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138926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48703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12090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364259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E5467-284F-491D-9053-129B1A0FA9D4}"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163829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2E5467-284F-491D-9053-129B1A0FA9D4}"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11489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2E5467-284F-491D-9053-129B1A0FA9D4}" type="datetimeFigureOut">
              <a:rPr lang="en-GB" smtClean="0"/>
              <a:t>21/09/2021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349902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2E5467-284F-491D-9053-129B1A0FA9D4}" type="datetimeFigureOut">
              <a:rPr lang="en-GB" smtClean="0"/>
              <a:t>21/09/2021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322827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E5467-284F-491D-9053-129B1A0FA9D4}" type="datetimeFigureOut">
              <a:rPr lang="en-GB" smtClean="0"/>
              <a:t>21/09/2021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149800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2E5467-284F-491D-9053-129B1A0FA9D4}"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19077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2E5467-284F-491D-9053-129B1A0FA9D4}"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3CE16-69E0-4029-83F5-89D355178FC5}" type="slidenum">
              <a:rPr lang="en-GB" smtClean="0"/>
              <a:t>‹#›</a:t>
            </a:fld>
            <a:endParaRPr lang="en-GB"/>
          </a:p>
        </p:txBody>
      </p:sp>
    </p:spTree>
    <p:extLst>
      <p:ext uri="{BB962C8B-B14F-4D97-AF65-F5344CB8AC3E}">
        <p14:creationId xmlns:p14="http://schemas.microsoft.com/office/powerpoint/2010/main" val="419334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2E5467-284F-491D-9053-129B1A0FA9D4}" type="datetimeFigureOut">
              <a:rPr lang="en-GB" smtClean="0"/>
              <a:t>21/09/2021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03CE16-69E0-4029-83F5-89D355178FC5}" type="slidenum">
              <a:rPr lang="en-GB" smtClean="0"/>
              <a:t>‹#›</a:t>
            </a:fld>
            <a:endParaRPr lang="en-GB"/>
          </a:p>
        </p:txBody>
      </p:sp>
    </p:spTree>
    <p:extLst>
      <p:ext uri="{BB962C8B-B14F-4D97-AF65-F5344CB8AC3E}">
        <p14:creationId xmlns:p14="http://schemas.microsoft.com/office/powerpoint/2010/main" val="128040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080" y="-797877"/>
            <a:ext cx="9144000" cy="2387600"/>
          </a:xfrm>
        </p:spPr>
        <p:txBody>
          <a:bodyPr>
            <a:normAutofit/>
          </a:bodyPr>
          <a:lstStyle/>
          <a:p>
            <a:r>
              <a:rPr lang="en-GB" sz="9600" dirty="0" smtClean="0">
                <a:solidFill>
                  <a:srgbClr val="FF0000"/>
                </a:solidFill>
              </a:rPr>
              <a:t>5 </a:t>
            </a:r>
            <a:r>
              <a:rPr lang="el-GR" sz="9600" dirty="0" smtClean="0">
                <a:solidFill>
                  <a:srgbClr val="FF0000"/>
                </a:solidFill>
              </a:rPr>
              <a:t>βότανα</a:t>
            </a:r>
            <a:endParaRPr lang="en-GB" sz="9600" dirty="0">
              <a:solidFill>
                <a:srgbClr val="FF0000"/>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791105" y="1435608"/>
            <a:ext cx="8075371" cy="5047107"/>
          </a:xfrm>
          <a:prstGeom prst="rect">
            <a:avLst/>
          </a:prstGeom>
        </p:spPr>
      </p:pic>
    </p:spTree>
    <p:extLst>
      <p:ext uri="{BB962C8B-B14F-4D97-AF65-F5344CB8AC3E}">
        <p14:creationId xmlns:p14="http://schemas.microsoft.com/office/powerpoint/2010/main" val="114112931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480" y="-1337373"/>
            <a:ext cx="9144000" cy="2387600"/>
          </a:xfrm>
        </p:spPr>
        <p:txBody>
          <a:bodyPr>
            <a:normAutofit/>
          </a:bodyPr>
          <a:lstStyle/>
          <a:p>
            <a:r>
              <a:rPr lang="el-GR" sz="8000" dirty="0" smtClean="0">
                <a:solidFill>
                  <a:srgbClr val="FF0000"/>
                </a:solidFill>
              </a:rPr>
              <a:t>θυμάρι</a:t>
            </a:r>
            <a:endParaRPr lang="en-GB" sz="8000" dirty="0">
              <a:solidFill>
                <a:srgbClr val="FF0000"/>
              </a:solidFill>
            </a:endParaRPr>
          </a:p>
        </p:txBody>
      </p:sp>
      <p:sp>
        <p:nvSpPr>
          <p:cNvPr id="3" name="Subtitle 2"/>
          <p:cNvSpPr>
            <a:spLocks noGrp="1"/>
          </p:cNvSpPr>
          <p:nvPr>
            <p:ph type="subTitle" idx="1"/>
          </p:nvPr>
        </p:nvSpPr>
        <p:spPr>
          <a:xfrm>
            <a:off x="80337" y="953776"/>
            <a:ext cx="11826240" cy="2003234"/>
          </a:xfrm>
        </p:spPr>
        <p:txBody>
          <a:bodyPr>
            <a:normAutofit/>
          </a:bodyPr>
          <a:lstStyle/>
          <a:p>
            <a:r>
              <a:rPr lang="el-GR" dirty="0" smtClean="0"/>
              <a:t>τα φύλλα αποξηραίνονται και θρυμματίζονται για να χρησιμοποιηθούν στη μαγειρική, χαρίζοντας στα φαγητά μας την πλούσια γεύση του. Εκτός όμως από την μαγειρική, το θυμάρι χρησιμοποιείται και θεραπευτικά. Περιέχει περίπου 1-2% αιθέριο έλαιο με δραστικό συστατικό την </a:t>
            </a:r>
            <a:r>
              <a:rPr lang="el-GR" dirty="0" err="1" smtClean="0"/>
              <a:t>θυμόλη</a:t>
            </a:r>
            <a:r>
              <a:rPr lang="el-GR" dirty="0" smtClean="0"/>
              <a:t>. Η </a:t>
            </a:r>
            <a:r>
              <a:rPr lang="el-GR" dirty="0" err="1" smtClean="0"/>
              <a:t>θυμόλη</a:t>
            </a:r>
            <a:r>
              <a:rPr lang="el-GR" dirty="0" smtClean="0"/>
              <a:t> έχει αντισηπτικές ιδιότητες και χρησιμοποιείται σε διάφορα σκευάσματα για την καταπολέμηση μικροβίων.</a:t>
            </a:r>
            <a:endParaRPr lang="en-GB" dirty="0"/>
          </a:p>
        </p:txBody>
      </p:sp>
      <p:sp>
        <p:nvSpPr>
          <p:cNvPr id="4" name="Rectangle 3"/>
          <p:cNvSpPr/>
          <p:nvPr/>
        </p:nvSpPr>
        <p:spPr>
          <a:xfrm>
            <a:off x="1526179" y="2510379"/>
            <a:ext cx="9355181" cy="830997"/>
          </a:xfrm>
          <a:prstGeom prst="rect">
            <a:avLst/>
          </a:prstGeom>
        </p:spPr>
        <p:txBody>
          <a:bodyPr wrap="square">
            <a:spAutoFit/>
          </a:bodyPr>
          <a:lstStyle/>
          <a:p>
            <a:r>
              <a:rPr lang="el-GR" sz="2400" dirty="0" smtClean="0"/>
              <a:t>Όπως για την στοματική υγιεινή. Το θυμάρι χρησιμοποιείται ευρέως και στη βρογχίτιδα και τον βήχα με αποχρεμπτικές ιδιότητες.</a:t>
            </a:r>
            <a:endParaRPr lang="en-GB" sz="2400" dirty="0"/>
          </a:p>
        </p:txBody>
      </p:sp>
      <p:sp>
        <p:nvSpPr>
          <p:cNvPr id="5" name="AutoShape 2" descr="Θυμάρι - Βικιπαίδεια"/>
          <p:cNvSpPr>
            <a:spLocks noChangeAspect="1" noChangeArrowheads="1"/>
          </p:cNvSpPr>
          <p:nvPr/>
        </p:nvSpPr>
        <p:spPr bwMode="auto">
          <a:xfrm>
            <a:off x="155575" y="-822325"/>
            <a:ext cx="20478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3786187" y="3341376"/>
            <a:ext cx="3611309" cy="3036448"/>
          </a:xfrm>
          <a:prstGeom prst="rect">
            <a:avLst/>
          </a:prstGeom>
        </p:spPr>
      </p:pic>
    </p:spTree>
    <p:extLst>
      <p:ext uri="{BB962C8B-B14F-4D97-AF65-F5344CB8AC3E}">
        <p14:creationId xmlns:p14="http://schemas.microsoft.com/office/powerpoint/2010/main" val="3141198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480" y="-1193800"/>
            <a:ext cx="9144000" cy="2387600"/>
          </a:xfrm>
        </p:spPr>
        <p:txBody>
          <a:bodyPr/>
          <a:lstStyle/>
          <a:p>
            <a:r>
              <a:rPr lang="el-GR" dirty="0" smtClean="0">
                <a:solidFill>
                  <a:srgbClr val="FF0000"/>
                </a:solidFill>
              </a:rPr>
              <a:t>χαμομήλι</a:t>
            </a:r>
            <a:endParaRPr lang="en-GB" dirty="0">
              <a:solidFill>
                <a:srgbClr val="FF0000"/>
              </a:solidFill>
            </a:endParaRPr>
          </a:p>
        </p:txBody>
      </p:sp>
      <p:sp>
        <p:nvSpPr>
          <p:cNvPr id="3" name="Subtitle 2"/>
          <p:cNvSpPr>
            <a:spLocks noGrp="1"/>
          </p:cNvSpPr>
          <p:nvPr>
            <p:ph type="subTitle" idx="1"/>
          </p:nvPr>
        </p:nvSpPr>
        <p:spPr>
          <a:xfrm>
            <a:off x="435864" y="1489774"/>
            <a:ext cx="10756392" cy="4078922"/>
          </a:xfrm>
        </p:spPr>
        <p:txBody>
          <a:bodyPr>
            <a:normAutofit/>
          </a:bodyPr>
          <a:lstStyle/>
          <a:p>
            <a:r>
              <a:rPr lang="el-GR" sz="2800" dirty="0" smtClean="0"/>
              <a:t>Το δραστικό αιθέριο έλαιο του φυτού βρίσκεται στο άνθος του, το οποίο το λαμβάνουμε έπειτα από αποξήρανση. Έχει καταπραϋντικές και αντισηπτικές ιδιότητες και χρησιμοποιείται τόσο σε στομαχικές διαταραχές όσο και στο κοινό κρυολόγημα. Επίσης χρησιμοποιείται εξωτερικά για πλύσεις ή με μορφή κομπρέσας.</a:t>
            </a:r>
            <a:endParaRPr lang="en-GB" sz="2800" dirty="0"/>
          </a:p>
        </p:txBody>
      </p:sp>
      <p:pic>
        <p:nvPicPr>
          <p:cNvPr id="4" name="Picture 3"/>
          <p:cNvPicPr>
            <a:picLocks noChangeAspect="1"/>
          </p:cNvPicPr>
          <p:nvPr/>
        </p:nvPicPr>
        <p:blipFill>
          <a:blip r:embed="rId2"/>
          <a:stretch>
            <a:fillRect/>
          </a:stretch>
        </p:blipFill>
        <p:spPr>
          <a:xfrm>
            <a:off x="3945445" y="3700271"/>
            <a:ext cx="3068003" cy="3068003"/>
          </a:xfrm>
          <a:prstGeom prst="rect">
            <a:avLst/>
          </a:prstGeom>
        </p:spPr>
      </p:pic>
    </p:spTree>
    <p:extLst>
      <p:ext uri="{BB962C8B-B14F-4D97-AF65-F5344CB8AC3E}">
        <p14:creationId xmlns:p14="http://schemas.microsoft.com/office/powerpoint/2010/main" val="3694491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60" y="-1264221"/>
            <a:ext cx="9144000" cy="2387600"/>
          </a:xfrm>
        </p:spPr>
        <p:txBody>
          <a:bodyPr/>
          <a:lstStyle/>
          <a:p>
            <a:r>
              <a:rPr lang="el-GR" dirty="0" smtClean="0">
                <a:solidFill>
                  <a:srgbClr val="FF0000"/>
                </a:solidFill>
              </a:rPr>
              <a:t>ρίγανη</a:t>
            </a:r>
            <a:endParaRPr lang="en-GB" dirty="0">
              <a:solidFill>
                <a:srgbClr val="FF0000"/>
              </a:solidFill>
            </a:endParaRPr>
          </a:p>
        </p:txBody>
      </p:sp>
      <p:sp>
        <p:nvSpPr>
          <p:cNvPr id="3" name="Subtitle 2"/>
          <p:cNvSpPr>
            <a:spLocks noGrp="1"/>
          </p:cNvSpPr>
          <p:nvPr>
            <p:ph type="subTitle" idx="1"/>
          </p:nvPr>
        </p:nvSpPr>
        <p:spPr>
          <a:xfrm>
            <a:off x="1021080" y="1279462"/>
            <a:ext cx="9144000" cy="1655762"/>
          </a:xfrm>
        </p:spPr>
        <p:txBody>
          <a:bodyPr>
            <a:noAutofit/>
          </a:bodyPr>
          <a:lstStyle/>
          <a:p>
            <a:r>
              <a:rPr lang="el-GR" sz="3200" dirty="0" smtClean="0"/>
              <a:t>Έχει </a:t>
            </a:r>
            <a:r>
              <a:rPr lang="el-GR" sz="3200" dirty="0" err="1" smtClean="0"/>
              <a:t>αντιδιαρροϊκές</a:t>
            </a:r>
            <a:r>
              <a:rPr lang="el-GR" sz="3200" dirty="0" smtClean="0"/>
              <a:t>, αντισηπτικές, αποχρεμπτικές, αντιοξειδωτικές, </a:t>
            </a:r>
            <a:r>
              <a:rPr lang="el-GR" sz="3200" dirty="0" err="1" smtClean="0"/>
              <a:t>αντιυπερτασικές</a:t>
            </a:r>
            <a:r>
              <a:rPr lang="el-GR" sz="3200" dirty="0" smtClean="0"/>
              <a:t>, αντιρρευματικές και αντιφλεγμονώδης ιδιότητες. Το έλαιο της ρίγανης είναι ιδιαίτερα ευεργετικό στον πονόδοντο. </a:t>
            </a:r>
            <a:endParaRPr lang="en-GB" sz="3200" dirty="0"/>
          </a:p>
        </p:txBody>
      </p:sp>
      <p:pic>
        <p:nvPicPr>
          <p:cNvPr id="4" name="Picture 3"/>
          <p:cNvPicPr>
            <a:picLocks noChangeAspect="1"/>
          </p:cNvPicPr>
          <p:nvPr/>
        </p:nvPicPr>
        <p:blipFill>
          <a:blip r:embed="rId2"/>
          <a:stretch>
            <a:fillRect/>
          </a:stretch>
        </p:blipFill>
        <p:spPr>
          <a:xfrm>
            <a:off x="2976181" y="3750747"/>
            <a:ext cx="4412171" cy="2973771"/>
          </a:xfrm>
          <a:prstGeom prst="rect">
            <a:avLst/>
          </a:prstGeom>
        </p:spPr>
      </p:pic>
    </p:spTree>
    <p:extLst>
      <p:ext uri="{BB962C8B-B14F-4D97-AF65-F5344CB8AC3E}">
        <p14:creationId xmlns:p14="http://schemas.microsoft.com/office/powerpoint/2010/main" val="2321363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384" y="-1193800"/>
            <a:ext cx="9144000" cy="2387600"/>
          </a:xfrm>
        </p:spPr>
        <p:txBody>
          <a:bodyPr/>
          <a:lstStyle/>
          <a:p>
            <a:r>
              <a:rPr lang="el-GR" dirty="0" smtClean="0">
                <a:solidFill>
                  <a:srgbClr val="FF0000"/>
                </a:solidFill>
              </a:rPr>
              <a:t>δυόσμος</a:t>
            </a:r>
            <a:endParaRPr lang="en-GB" dirty="0">
              <a:solidFill>
                <a:srgbClr val="FF0000"/>
              </a:solidFill>
            </a:endParaRPr>
          </a:p>
        </p:txBody>
      </p:sp>
      <p:sp>
        <p:nvSpPr>
          <p:cNvPr id="3" name="Subtitle 2"/>
          <p:cNvSpPr>
            <a:spLocks noGrp="1"/>
          </p:cNvSpPr>
          <p:nvPr>
            <p:ph type="subTitle" idx="1"/>
          </p:nvPr>
        </p:nvSpPr>
        <p:spPr>
          <a:xfrm>
            <a:off x="1286256" y="1343470"/>
            <a:ext cx="9144000" cy="1655762"/>
          </a:xfrm>
        </p:spPr>
        <p:txBody>
          <a:bodyPr>
            <a:noAutofit/>
          </a:bodyPr>
          <a:lstStyle/>
          <a:p>
            <a:r>
              <a:rPr lang="el-GR" sz="4000" dirty="0" smtClean="0"/>
              <a:t>παρουσιάζει και κάποιες θεραπευτικές ιδιότητες, κυρίως ως αντισπασμωδικό, χολαγωγό και χωνευτικό, αλλά βοηθάει και κατά του κρυολογήματος.</a:t>
            </a:r>
            <a:endParaRPr lang="en-GB" sz="4000" dirty="0"/>
          </a:p>
        </p:txBody>
      </p:sp>
      <p:pic>
        <p:nvPicPr>
          <p:cNvPr id="4" name="Picture 3"/>
          <p:cNvPicPr>
            <a:picLocks noChangeAspect="1"/>
          </p:cNvPicPr>
          <p:nvPr/>
        </p:nvPicPr>
        <p:blipFill>
          <a:blip r:embed="rId2"/>
          <a:stretch>
            <a:fillRect/>
          </a:stretch>
        </p:blipFill>
        <p:spPr>
          <a:xfrm>
            <a:off x="2668905" y="3862768"/>
            <a:ext cx="5697855" cy="2848928"/>
          </a:xfrm>
          <a:prstGeom prst="rect">
            <a:avLst/>
          </a:prstGeom>
        </p:spPr>
      </p:pic>
    </p:spTree>
    <p:extLst>
      <p:ext uri="{BB962C8B-B14F-4D97-AF65-F5344CB8AC3E}">
        <p14:creationId xmlns:p14="http://schemas.microsoft.com/office/powerpoint/2010/main" val="133742171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1127061"/>
            <a:ext cx="9144000" cy="2387600"/>
          </a:xfrm>
        </p:spPr>
        <p:txBody>
          <a:bodyPr/>
          <a:lstStyle/>
          <a:p>
            <a:r>
              <a:rPr lang="el-GR" dirty="0" smtClean="0">
                <a:solidFill>
                  <a:srgbClr val="FF0000"/>
                </a:solidFill>
              </a:rPr>
              <a:t>μαϊντανός</a:t>
            </a:r>
            <a:endParaRPr lang="en-GB" dirty="0">
              <a:solidFill>
                <a:srgbClr val="FF0000"/>
              </a:solidFill>
            </a:endParaRPr>
          </a:p>
        </p:txBody>
      </p:sp>
      <p:sp>
        <p:nvSpPr>
          <p:cNvPr id="3" name="Subtitle 2"/>
          <p:cNvSpPr>
            <a:spLocks noGrp="1"/>
          </p:cNvSpPr>
          <p:nvPr>
            <p:ph type="subTitle" idx="1"/>
          </p:nvPr>
        </p:nvSpPr>
        <p:spPr>
          <a:xfrm>
            <a:off x="1487424" y="1626934"/>
            <a:ext cx="9144000" cy="1655762"/>
          </a:xfrm>
        </p:spPr>
        <p:txBody>
          <a:bodyPr>
            <a:noAutofit/>
          </a:bodyPr>
          <a:lstStyle/>
          <a:p>
            <a:r>
              <a:rPr lang="el-GR" sz="4800" dirty="0" smtClean="0"/>
              <a:t>Τα φύλλα του μαϊντανού είναι πλούσια σε βιταμίνη C και αιθέρια έλαια.</a:t>
            </a:r>
            <a:endParaRPr lang="en-GB" sz="4800" dirty="0"/>
          </a:p>
        </p:txBody>
      </p:sp>
      <p:pic>
        <p:nvPicPr>
          <p:cNvPr id="4" name="Picture 3"/>
          <p:cNvPicPr>
            <a:picLocks noChangeAspect="1"/>
          </p:cNvPicPr>
          <p:nvPr/>
        </p:nvPicPr>
        <p:blipFill>
          <a:blip r:embed="rId2"/>
          <a:stretch>
            <a:fillRect/>
          </a:stretch>
        </p:blipFill>
        <p:spPr>
          <a:xfrm>
            <a:off x="3259027" y="3751011"/>
            <a:ext cx="3855006" cy="2887533"/>
          </a:xfrm>
          <a:prstGeom prst="rect">
            <a:avLst/>
          </a:prstGeom>
        </p:spPr>
      </p:pic>
    </p:spTree>
    <p:extLst>
      <p:ext uri="{BB962C8B-B14F-4D97-AF65-F5344CB8AC3E}">
        <p14:creationId xmlns:p14="http://schemas.microsoft.com/office/powerpoint/2010/main" val="2260594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29" y="919409"/>
            <a:ext cx="11354937" cy="2246858"/>
          </a:xfrm>
        </p:spPr>
        <p:txBody>
          <a:bodyPr/>
          <a:lstStyle/>
          <a:p>
            <a:r>
              <a:rPr lang="el-GR" sz="11500" dirty="0" smtClean="0">
                <a:solidFill>
                  <a:schemeClr val="tx1">
                    <a:lumMod val="95000"/>
                    <a:lumOff val="5000"/>
                  </a:schemeClr>
                </a:solidFill>
              </a:rPr>
              <a:t>Ιωάννης Παπάς             </a:t>
            </a:r>
            <a:endParaRPr lang="en-GB" sz="11500" dirty="0">
              <a:solidFill>
                <a:schemeClr val="tx1">
                  <a:lumMod val="95000"/>
                  <a:lumOff val="5000"/>
                </a:schemeClr>
              </a:solidFill>
            </a:endParaRPr>
          </a:p>
        </p:txBody>
      </p:sp>
      <p:sp>
        <p:nvSpPr>
          <p:cNvPr id="3" name="Subtitle 2"/>
          <p:cNvSpPr>
            <a:spLocks noGrp="1"/>
          </p:cNvSpPr>
          <p:nvPr>
            <p:ph type="subTitle" idx="1"/>
          </p:nvPr>
        </p:nvSpPr>
        <p:spPr>
          <a:xfrm>
            <a:off x="0" y="3736934"/>
            <a:ext cx="7766936" cy="1096899"/>
          </a:xfrm>
        </p:spPr>
        <p:txBody>
          <a:bodyPr>
            <a:noAutofit/>
          </a:bodyPr>
          <a:lstStyle/>
          <a:p>
            <a:r>
              <a:rPr lang="el-GR" sz="10500" dirty="0" smtClean="0">
                <a:solidFill>
                  <a:srgbClr val="FF0000"/>
                </a:solidFill>
              </a:rPr>
              <a:t>ΣΤ’2</a:t>
            </a:r>
            <a:endParaRPr lang="en-GB" sz="10500" dirty="0">
              <a:solidFill>
                <a:srgbClr val="FF0000"/>
              </a:solidFill>
            </a:endParaRPr>
          </a:p>
        </p:txBody>
      </p:sp>
    </p:spTree>
    <p:extLst>
      <p:ext uri="{BB962C8B-B14F-4D97-AF65-F5344CB8AC3E}">
        <p14:creationId xmlns:p14="http://schemas.microsoft.com/office/powerpoint/2010/main" val="420515345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34</TotalTime>
  <Words>195</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5 βότανα</vt:lpstr>
      <vt:lpstr>θυμάρι</vt:lpstr>
      <vt:lpstr>χαμομήλι</vt:lpstr>
      <vt:lpstr>ρίγανη</vt:lpstr>
      <vt:lpstr>δυόσμος</vt:lpstr>
      <vt:lpstr>μαϊντανός</vt:lpstr>
      <vt:lpstr>Ιωάννης Παπάς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βότανα</dc:title>
  <dc:creator>ioannis</dc:creator>
  <cp:lastModifiedBy>ioannis</cp:lastModifiedBy>
  <cp:revision>6</cp:revision>
  <dcterms:created xsi:type="dcterms:W3CDTF">2021-09-21T15:22:37Z</dcterms:created>
  <dcterms:modified xsi:type="dcterms:W3CDTF">2021-09-21T17:21:45Z</dcterms:modified>
</cp:coreProperties>
</file>