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77F20-28CB-4B24-92B3-DD73ADAE56F0}" v="31" dt="2021-10-04T17:17:11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2E80-EAF5-4EFB-AAB6-54955F7CA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4D2A3-6197-44D4-9D64-0B7A082E3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2E48B-73F2-48E1-8740-76B06FBD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581AE-F28D-4ECE-9A9B-77DE483A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1CE38-729B-470B-A2F8-1228AE92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7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AB33-52C1-4A22-9296-A9576977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92701-6202-4593-86C5-17FFDDC65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86131-08FC-47B0-8D50-1C800625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BA69E-59DA-4554-8ECC-7A6DBC1D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A82B5-07EE-47B8-AD1B-9089E819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3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A3BE2-DDC4-4384-ABF6-C8C5F4044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8544B-486C-40A6-8EBB-C24E7B5E2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44B04-8AEB-4BB1-82FA-783215F2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F330D-2027-4059-94F6-7B6F50DD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4E785-7283-4C6E-A52C-5E8DDF80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3311-AAC2-4FD5-B3D6-A0C4FFA7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646C2-1F79-4768-94B2-DF31DC61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15FEF-FE93-485E-9123-F8FDE81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608D9-5DA3-4E74-B3E3-7366DA30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B0230-07B0-4F09-85D2-A52467DB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0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E8C6-8B9D-48FD-86CF-32ED9A4B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740D4-DE38-43DA-A2BA-256ABF92A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60DF9-8644-4091-A5C4-8AA4F6D1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40C94-A854-40EC-8DF2-7DDEE6C6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5CAC-E830-4C98-A18A-D2688CF6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40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4985-06C5-4B15-A9AF-2DCD2AFC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23D-FE24-44AF-A64D-064806C5C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83431-9594-4EBE-8B62-C9122CF01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76329-9EC9-44FD-859D-4ABFFB01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27EFE-EBCA-48FA-94A6-7D88649C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C41FC-8C6D-4606-98BE-A304AED0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9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C017-8AC6-4322-830D-672E90CA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8BC60-5D3C-4573-A5B0-80F6AB20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9A8A0-A33C-4B31-A9B5-776D7FA6A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771DC-3C97-4513-97D9-0D1146119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EA7B6-1143-477C-8E54-E91FE8846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13EB6-7EE6-46AC-BDE7-693C77A9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F9C1E-88E2-44BD-9338-4EEF71DB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131C9-7E64-4FBA-929C-4B4567CF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6A6D-6DB4-4BA9-B7DC-D436F925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DDF2D-413B-4407-8AD3-B6BC5648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C8AFB-C3DB-4B66-8921-701B8BB1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5B436-2FAD-4707-A386-7E054F19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45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75936-A500-42CA-8AC6-EEA71521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666FE-14A2-4031-9551-C3D4C3F2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53695-899E-40FB-A89B-2FD4AD49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784D-C982-40D7-AA0F-4F876F57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45FD9-03E1-49C9-B4F4-125089A8C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D3AC7-A861-49E6-8F6F-7F5F16E23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63FA4-33C6-4436-ADE9-6E8B8D3E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AD30B-AC7A-4976-AFAA-7FF8EB48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FC687-54B9-487C-9814-880C2D99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9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7532-8068-40F7-BB6C-57AB5E18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FAE21-81A6-44BA-8385-5A4854972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26F24-5D7A-4365-B1AF-9EE244159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C4B46-D8DD-4C9A-A048-0DCA0045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13037-CFA5-460C-ADA9-7A69FC57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EB40F-A6B4-4E78-9B21-6E3894C6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26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4D3B9-3156-4F45-A803-8879860B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795E3-C465-42CC-A836-5A02D0C31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B7037-70BE-4B2F-96E5-A37E0504F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9A92-889C-4498-92EA-8ED15E37B083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582CE-B699-4697-9283-CC6BF9278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2BD72-DBF5-4E72-9FAD-B98AAEDDA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B38E2-E407-43F9-AE16-F905853D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5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ta.gr/ygeia/article/12570/fakelos-stres-odhgos-hremi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ta.gr/mindandbody/alternative/article/2360/8-botana-mono-gia-gynaik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a.gr/mindandbody/alternative/article/4612/anakoyfisteite-apo-toys-reymatikoys-ponoy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C4A22D-966C-4633-B764-15BD9D61B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743" b="99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4ACDE-51F8-436F-91BB-2EAC66BC9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869" y="149942"/>
            <a:ext cx="9144000" cy="2900518"/>
          </a:xfrm>
        </p:spPr>
        <p:txBody>
          <a:bodyPr>
            <a:normAutofit/>
          </a:bodyPr>
          <a:lstStyle/>
          <a:p>
            <a:r>
              <a:rPr lang="el-GR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ΒΟΤΑΝΑ</a:t>
            </a:r>
            <a:endParaRPr lang="en-GB" sz="13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DF5DC-1669-4497-922C-230373788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869" y="3958046"/>
            <a:ext cx="9379131" cy="12997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600" dirty="0">
                <a:solidFill>
                  <a:srgbClr val="FFFFFF"/>
                </a:solidFill>
              </a:rPr>
              <a:t>Λεωνίδας Κατσαράς</a:t>
            </a:r>
            <a:endParaRPr lang="en-GB" sz="3600" dirty="0">
              <a:solidFill>
                <a:srgbClr val="FFFFFF"/>
              </a:solidFill>
            </a:endParaRPr>
          </a:p>
          <a:p>
            <a:r>
              <a:rPr lang="el-GR" sz="3600" dirty="0">
                <a:solidFill>
                  <a:srgbClr val="FFFFFF"/>
                </a:solidFill>
              </a:rPr>
              <a:t> Στ’2</a:t>
            </a:r>
            <a:endParaRPr lang="en-GB" sz="36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087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10DB-335A-4D40-964E-C4049677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4" y="206586"/>
            <a:ext cx="424900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sz="6000" kern="1200" dirty="0">
                <a:latin typeface="+mj-lt"/>
                <a:ea typeface="+mj-ea"/>
                <a:cs typeface="+mj-cs"/>
              </a:rPr>
              <a:t>1</a:t>
            </a:r>
            <a:r>
              <a:rPr lang="el-GR" sz="6000" dirty="0"/>
              <a:t>. 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Βα</a:t>
            </a:r>
            <a:r>
              <a:rPr lang="en-US" sz="6000" kern="1200" dirty="0" err="1">
                <a:latin typeface="+mj-lt"/>
                <a:ea typeface="+mj-ea"/>
                <a:cs typeface="+mj-cs"/>
              </a:rPr>
              <a:t>λερι</a:t>
            </a:r>
            <a:r>
              <a:rPr lang="el-GR" sz="6000" dirty="0"/>
              <a:t>ά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να</a:t>
            </a:r>
            <a:r>
              <a:rPr lang="el-GR" sz="6000" dirty="0"/>
              <a:t> </a:t>
            </a:r>
            <a:endParaRPr lang="en-US" sz="6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36298-C6A4-4F41-9F21-C8F57581860F}"/>
              </a:ext>
            </a:extLst>
          </p:cNvPr>
          <p:cNvSpPr txBox="1"/>
          <p:nvPr/>
        </p:nvSpPr>
        <p:spPr>
          <a:xfrm>
            <a:off x="-62645" y="1248944"/>
            <a:ext cx="6069184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</a:rPr>
              <a:t>Βα</a:t>
            </a:r>
            <a:r>
              <a:rPr lang="en-US" sz="1600" b="1" i="0" dirty="0" err="1">
                <a:effectLst/>
              </a:rPr>
              <a:t>λεριάν</a:t>
            </a:r>
            <a:r>
              <a:rPr lang="en-US" sz="1600" b="1" i="0" dirty="0">
                <a:effectLst/>
              </a:rPr>
              <a:t>α ή κέντρανθος ή κόκκινη βαλεριάνα</a:t>
            </a:r>
            <a:br>
              <a:rPr lang="en-US" sz="1600" b="1" i="0" dirty="0">
                <a:effectLst/>
              </a:rPr>
            </a:br>
            <a:r>
              <a:rPr lang="en-US" sz="1600" b="0" i="0" dirty="0">
                <a:effectLst/>
              </a:rPr>
              <a:t>Η βαλεριάνα είναι γνωστή από την αρχαιότητα. Από </a:t>
            </a:r>
            <a:r>
              <a:rPr lang="en-US" sz="1600" b="0" i="0" dirty="0" err="1">
                <a:effectLst/>
              </a:rPr>
              <a:t>τον</a:t>
            </a:r>
            <a:r>
              <a:rPr lang="en-US" sz="1600" b="0" i="0" dirty="0">
                <a:effectLst/>
              </a:rPr>
              <a:t> 18ο α</a:t>
            </a:r>
            <a:r>
              <a:rPr lang="en-US" sz="1600" b="0" i="0" dirty="0" err="1">
                <a:effectLst/>
              </a:rPr>
              <a:t>ιών</a:t>
            </a:r>
            <a:r>
              <a:rPr lang="en-US" sz="1600" b="0" i="0" dirty="0">
                <a:effectLst/>
              </a:rPr>
              <a:t>α χρησιμοποιείται ευρέως ως ένα πολύ κοινό </a:t>
            </a:r>
            <a:r>
              <a:rPr lang="en-US" sz="1600" b="1" i="0" u="sng" dirty="0">
                <a:effectLst/>
                <a:hlinkClick r:id="rId2"/>
              </a:rPr>
              <a:t>κατευναστικό του κεντρικού νευρικού συστήματος</a:t>
            </a:r>
            <a:r>
              <a:rPr lang="en-US" sz="1600" b="0" i="0" dirty="0">
                <a:effectLst/>
              </a:rPr>
              <a:t>. </a:t>
            </a:r>
            <a:r>
              <a:rPr lang="en-US" sz="1600" b="0" i="0" dirty="0" err="1">
                <a:effectLst/>
              </a:rPr>
              <a:t>Τη</a:t>
            </a:r>
            <a:r>
              <a:rPr lang="en-US" sz="1600" b="0" i="0" dirty="0">
                <a:effectLst/>
              </a:rPr>
              <a:t> β</a:t>
            </a:r>
            <a:r>
              <a:rPr lang="en-US" sz="1600" b="0" i="0" dirty="0" err="1">
                <a:effectLst/>
              </a:rPr>
              <a:t>ρίσκουμε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κοντά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σε</a:t>
            </a:r>
            <a:r>
              <a:rPr lang="en-US" sz="1600" b="0" i="0" dirty="0">
                <a:effectLst/>
              </a:rPr>
              <a:t> π</a:t>
            </a:r>
            <a:r>
              <a:rPr lang="en-US" sz="1600" b="0" i="0" dirty="0" err="1">
                <a:effectLst/>
              </a:rPr>
              <a:t>οτάμι</a:t>
            </a:r>
            <a:r>
              <a:rPr lang="en-US" sz="1600" b="0" i="0" dirty="0">
                <a:effectLst/>
              </a:rPr>
              <a:t>α και καταρράκτες, σε ελώδεις περιοχές και σε δάση. </a:t>
            </a:r>
            <a:r>
              <a:rPr lang="en-US" sz="1600" b="0" i="0" dirty="0" err="1">
                <a:effectLst/>
              </a:rPr>
              <a:t>Το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φυτό</a:t>
            </a:r>
            <a:r>
              <a:rPr lang="en-US" sz="1600" b="0" i="0" dirty="0">
                <a:effectLst/>
              </a:rPr>
              <a:t> μπ</a:t>
            </a:r>
            <a:r>
              <a:rPr lang="en-US" sz="1600" b="0" i="0" dirty="0" err="1">
                <a:effectLst/>
              </a:rPr>
              <a:t>ορεί</a:t>
            </a:r>
            <a:r>
              <a:rPr lang="en-US" sz="1600" b="0" i="0" dirty="0">
                <a:effectLst/>
              </a:rPr>
              <a:t> να κα</a:t>
            </a:r>
            <a:r>
              <a:rPr lang="en-US" sz="1600" b="0" i="0" dirty="0" err="1">
                <a:effectLst/>
              </a:rPr>
              <a:t>λλιεργηθεί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με</a:t>
            </a:r>
            <a:r>
              <a:rPr lang="en-US" sz="1600" b="0" i="0" dirty="0">
                <a:effectLst/>
              </a:rPr>
              <a:t> σπ</a:t>
            </a:r>
            <a:r>
              <a:rPr lang="en-US" sz="1600" b="0" i="0" dirty="0" err="1">
                <a:effectLst/>
              </a:rPr>
              <a:t>όρους</a:t>
            </a:r>
            <a:r>
              <a:rPr lang="en-US" sz="1600" b="0" i="0" dirty="0">
                <a:effectLst/>
              </a:rPr>
              <a:t> και </a:t>
            </a:r>
            <a:r>
              <a:rPr lang="en-US" sz="1600" b="0" i="0" dirty="0" err="1">
                <a:effectLst/>
              </a:rPr>
              <a:t>μετ</a:t>
            </a:r>
            <a:r>
              <a:rPr lang="en-US" sz="1600" b="0" i="0" dirty="0">
                <a:effectLst/>
              </a:rPr>
              <a:t>αφυτεύοντας τις παραφυάδες σε βάθος 30 εκ. </a:t>
            </a:r>
            <a:r>
              <a:rPr lang="en-US" sz="1600" b="0" i="0" dirty="0" err="1">
                <a:effectLst/>
              </a:rPr>
              <a:t>σε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ελ</a:t>
            </a:r>
            <a:r>
              <a:rPr lang="en-US" sz="1600" b="0" i="0" dirty="0">
                <a:effectLst/>
              </a:rPr>
              <a:t>αφρύ έδαφος. </a:t>
            </a:r>
            <a:r>
              <a:rPr lang="en-US" sz="1600" b="0" i="0" dirty="0" err="1">
                <a:effectLst/>
              </a:rPr>
              <a:t>Προτιμά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εδάφη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ξηρά</a:t>
            </a:r>
            <a:r>
              <a:rPr lang="en-US" sz="1600" b="0" i="0" dirty="0">
                <a:effectLst/>
              </a:rPr>
              <a:t> και </a:t>
            </a:r>
            <a:r>
              <a:rPr lang="en-US" sz="1600" b="0" i="0" dirty="0" err="1">
                <a:effectLst/>
              </a:rPr>
              <a:t>με</a:t>
            </a:r>
            <a:r>
              <a:rPr lang="en-US" sz="1600" b="0" i="0" dirty="0">
                <a:effectLst/>
              </a:rPr>
              <a:t> π</a:t>
            </a:r>
            <a:r>
              <a:rPr lang="en-US" sz="1600" b="0" i="0" dirty="0" err="1">
                <a:effectLst/>
              </a:rPr>
              <a:t>ολύ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ήλιο</a:t>
            </a:r>
            <a:r>
              <a:rPr lang="en-US" sz="1600" b="0" i="0" dirty="0">
                <a:effectLst/>
              </a:rPr>
              <a:t>. </a:t>
            </a:r>
            <a:r>
              <a:rPr lang="en-US" sz="1600" b="0" i="0" dirty="0" err="1">
                <a:effectLst/>
              </a:rPr>
              <a:t>Το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μειονέκτημά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της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είν</a:t>
            </a:r>
            <a:r>
              <a:rPr lang="en-US" sz="1600" b="0" i="0" dirty="0">
                <a:effectLst/>
              </a:rPr>
              <a:t>αι ότι η ρίζα της μυρίζει πολύ άσχημα και έτσι είναι δύσκολο να την καταναλώσουμε σε μορφή τσαγιού.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1" i="0" dirty="0">
                <a:effectLst/>
              </a:rPr>
              <a:t>◗ </a:t>
            </a:r>
            <a:r>
              <a:rPr lang="en-US" sz="1600" b="1" i="0" dirty="0" err="1">
                <a:effectLst/>
              </a:rPr>
              <a:t>Χρησιμο</a:t>
            </a:r>
            <a:r>
              <a:rPr lang="en-US" sz="1600" b="1" i="0" dirty="0">
                <a:effectLst/>
              </a:rPr>
              <a:t>ποιούμενα μέρη:</a:t>
            </a:r>
            <a:r>
              <a:rPr lang="en-US" sz="1600" b="0" i="0" dirty="0">
                <a:effectLst/>
              </a:rPr>
              <a:t> Οι ρίζες του φυτού, που συλλέγονται το φθινόπωρο και αποξηραίνονται στη σκιά, αφού πρώτα τις πλύνουμε καλά.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1" i="0" dirty="0">
                <a:effectLst/>
              </a:rPr>
              <a:t>◗ </a:t>
            </a:r>
            <a:r>
              <a:rPr lang="en-US" sz="1600" b="1" i="0" dirty="0" err="1">
                <a:effectLst/>
              </a:rPr>
              <a:t>Μορφές</a:t>
            </a:r>
            <a:r>
              <a:rPr lang="en-US" sz="1600" b="1" i="0" dirty="0">
                <a:effectLst/>
              </a:rPr>
              <a:t> και </a:t>
            </a:r>
            <a:r>
              <a:rPr lang="en-US" sz="1600" b="1" i="0" dirty="0" err="1">
                <a:effectLst/>
              </a:rPr>
              <a:t>δοσολογί</a:t>
            </a:r>
            <a:r>
              <a:rPr lang="en-US" sz="1600" b="1" i="0" dirty="0">
                <a:effectLst/>
              </a:rPr>
              <a:t>α:</a:t>
            </a:r>
            <a:r>
              <a:rPr lang="en-US" sz="1600" b="0" i="0" dirty="0">
                <a:effectLst/>
              </a:rPr>
              <a:t> Τη βρίσκουμε σε κάψουλες ή ταμπλέτες (η δοσολογία καθορίζεται κατά περίπτωση), βάμμα (15 σταγόνες το βράδυ για τον ύπνο και 20 σταγόνες 2 φορές την ημέρα για το άγχος) και τσάι (2 κουταλάκια βότανο σε ένα φλιτζάνι ζεστό νερό).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1" i="0" dirty="0">
                <a:effectLst/>
              </a:rPr>
              <a:t>◗ </a:t>
            </a:r>
            <a:r>
              <a:rPr lang="en-US" sz="1600" b="1" i="0" dirty="0" err="1">
                <a:effectLst/>
              </a:rPr>
              <a:t>Χρήση</a:t>
            </a:r>
            <a:r>
              <a:rPr lang="en-US" sz="1600" b="1" i="0" dirty="0">
                <a:effectLst/>
              </a:rPr>
              <a:t>:</a:t>
            </a:r>
            <a:r>
              <a:rPr lang="en-US" sz="1600" b="0" i="0" dirty="0">
                <a:effectLst/>
              </a:rPr>
              <a:t> Η βα</a:t>
            </a:r>
            <a:r>
              <a:rPr lang="en-US" sz="1600" b="0" i="0" dirty="0" err="1">
                <a:effectLst/>
              </a:rPr>
              <a:t>λεριάν</a:t>
            </a:r>
            <a:r>
              <a:rPr lang="en-US" sz="1600" b="0" i="0" dirty="0">
                <a:effectLst/>
              </a:rPr>
              <a:t>α λειτουργεί ως ήπιο κατευναστικό για την αϋπνία. Επ</a:t>
            </a:r>
            <a:r>
              <a:rPr lang="en-US" sz="1600" b="0" i="0" dirty="0" err="1">
                <a:effectLst/>
              </a:rPr>
              <a:t>ίσης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θεωρείτ</a:t>
            </a:r>
            <a:r>
              <a:rPr lang="en-US" sz="1600" b="0" i="0" dirty="0">
                <a:effectLst/>
              </a:rPr>
              <a:t>αι ότι μπορεί να βοηθήσει σε προβλήματα δυσκοιλιότητας, διαταραχές του ύπνου και ότι έχει γενικά καταπραϋντικές, σπασμολυτικές και ηρεμιστικές ιδιότητες. </a:t>
            </a:r>
            <a:r>
              <a:rPr lang="en-US" sz="1600" b="0" i="0" dirty="0" err="1">
                <a:effectLst/>
              </a:rPr>
              <a:t>Ακόμη</a:t>
            </a:r>
            <a:r>
              <a:rPr lang="en-US" sz="1600" b="0" i="0" dirty="0">
                <a:effectLst/>
              </a:rPr>
              <a:t>, επ</a:t>
            </a:r>
            <a:r>
              <a:rPr lang="en-US" sz="1600" b="0" i="0" dirty="0" err="1">
                <a:effectLst/>
              </a:rPr>
              <a:t>ιστημονικές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έρευνες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έχουν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δείξει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ότι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μετά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την</a:t>
            </a:r>
            <a:r>
              <a:rPr lang="en-US" sz="1600" b="0" i="0" dirty="0">
                <a:effectLst/>
              </a:rPr>
              <a:t> κατα</a:t>
            </a:r>
            <a:r>
              <a:rPr lang="en-US" sz="1600" b="0" i="0" dirty="0" err="1">
                <a:effectLst/>
              </a:rPr>
              <a:t>νάλωση</a:t>
            </a:r>
            <a:r>
              <a:rPr lang="en-US" sz="1600" b="0" i="0" dirty="0">
                <a:effectLst/>
              </a:rPr>
              <a:t> βα</a:t>
            </a:r>
            <a:r>
              <a:rPr lang="en-US" sz="1600" b="0" i="0" dirty="0" err="1">
                <a:effectLst/>
              </a:rPr>
              <a:t>λεριάν</a:t>
            </a:r>
            <a:r>
              <a:rPr lang="en-US" sz="1600" b="0" i="0" dirty="0">
                <a:effectLst/>
              </a:rPr>
              <a:t>ας βελτιώνεται η εικόνα του εγκεφαλογραφήματος.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2DD0D49E-5955-43A0-B6EA-B045B6427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6417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82AFE-B57D-4AC2-BDE0-090F838759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06" r="2212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8321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DE054-1D51-47C7-8852-96A43427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2. </a:t>
            </a:r>
            <a:r>
              <a:rPr lang="el-GR" dirty="0" err="1">
                <a:solidFill>
                  <a:schemeClr val="bg1"/>
                </a:solidFill>
              </a:rPr>
              <a:t>Εχινάκεια</a:t>
            </a:r>
            <a:endParaRPr lang="en-GB" dirty="0" err="1">
              <a:solidFill>
                <a:schemeClr val="bg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11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3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6C59-8423-4E1D-B800-D2CF399D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08488"/>
            <a:ext cx="5957132" cy="5373696"/>
          </a:xfrm>
        </p:spPr>
        <p:txBody>
          <a:bodyPr>
            <a:noAutofit/>
          </a:bodyPr>
          <a:lstStyle/>
          <a:p>
            <a:r>
              <a:rPr lang="el-GR" sz="2000" b="0" i="0" dirty="0">
                <a:solidFill>
                  <a:schemeClr val="bg1"/>
                </a:solidFill>
                <a:effectLst/>
                <a:latin typeface="Fira Sans Condensed" panose="020B0503050000020004" pitchFamily="34" charset="0"/>
              </a:rPr>
              <a:t>Είναι φυτό της Βορείου Αμερικής. Υπάρχουν δύο ειδών, η λευκή και η πορφυρή εχινάκεια, και συνήθως χρησιμοποιείται η πορφυρή. Η χρήση της καταγράφηκε για πρώτη φορά γύρω στο 1900. Από το 1930 και μετά η ζήτησή της στην Ευρώπη ήταν πολύ μεγάλη.</a:t>
            </a:r>
            <a:br>
              <a:rPr lang="el-GR" sz="2000" dirty="0">
                <a:solidFill>
                  <a:schemeClr val="bg1"/>
                </a:solidFill>
              </a:rPr>
            </a:br>
            <a:br>
              <a:rPr lang="el-GR" sz="2000" dirty="0">
                <a:solidFill>
                  <a:schemeClr val="bg1"/>
                </a:solidFill>
              </a:rPr>
            </a:br>
            <a:r>
              <a:rPr lang="el-GR" sz="2000" b="1" i="0" dirty="0">
                <a:solidFill>
                  <a:schemeClr val="bg1"/>
                </a:solidFill>
                <a:effectLst/>
                <a:latin typeface="Fira Sans Condensed" panose="020B0503050000020004" pitchFamily="34" charset="0"/>
              </a:rPr>
              <a:t>◗ Χρησιμοποιούμενα μέρη:</a:t>
            </a:r>
            <a:r>
              <a:rPr lang="el-GR" sz="2000" b="0" i="0" dirty="0">
                <a:solidFill>
                  <a:schemeClr val="bg1"/>
                </a:solidFill>
                <a:effectLst/>
                <a:latin typeface="Fira Sans Condensed" panose="020B0503050000020004" pitchFamily="34" charset="0"/>
              </a:rPr>
              <a:t> Η ρίζα και τα κοτσάνια.</a:t>
            </a:r>
            <a:br>
              <a:rPr lang="el-GR" sz="2000" dirty="0">
                <a:solidFill>
                  <a:schemeClr val="bg1"/>
                </a:solidFill>
              </a:rPr>
            </a:br>
            <a:br>
              <a:rPr lang="el-GR" sz="2000" dirty="0">
                <a:solidFill>
                  <a:schemeClr val="bg1"/>
                </a:solidFill>
              </a:rPr>
            </a:br>
            <a:r>
              <a:rPr lang="el-GR" sz="2000" b="1" i="0" dirty="0">
                <a:solidFill>
                  <a:schemeClr val="bg1"/>
                </a:solidFill>
                <a:effectLst/>
                <a:latin typeface="Fira Sans Condensed" panose="020B0503050000020004" pitchFamily="34" charset="0"/>
              </a:rPr>
              <a:t>◗ Μορφές και δοσολογία:</a:t>
            </a:r>
            <a:r>
              <a:rPr lang="el-GR" sz="2000" b="0" i="0" dirty="0">
                <a:solidFill>
                  <a:schemeClr val="bg1"/>
                </a:solidFill>
                <a:effectLst/>
                <a:latin typeface="Fira Sans Condensed" panose="020B0503050000020004" pitchFamily="34" charset="0"/>
              </a:rPr>
              <a:t> Σε κάψουλες ή ταμπλέτες (των 350 mg, 2 φορές την ημέρα). Επίσης, σε σταγόνες (για πρόληψη, 1 φορά την ημέρα από 30 σταγόνες, για 2 βδομάδες˙ για θεραπεία, 2 φορές την ημέρα από 30 σταγόνες, για 1 βδομάδα).</a:t>
            </a:r>
            <a:br>
              <a:rPr lang="el-GR" sz="2000" dirty="0">
                <a:solidFill>
                  <a:schemeClr val="bg1"/>
                </a:solidFill>
              </a:rPr>
            </a:br>
            <a:br>
              <a:rPr lang="el-GR" sz="2000" dirty="0">
                <a:solidFill>
                  <a:schemeClr val="bg1"/>
                </a:solidFill>
              </a:rPr>
            </a:br>
            <a:r>
              <a:rPr lang="el-GR" sz="2000" b="1" i="0" dirty="0">
                <a:solidFill>
                  <a:schemeClr val="bg1"/>
                </a:solidFill>
                <a:effectLst/>
                <a:latin typeface="Fira Sans Condensed" panose="020B0503050000020004" pitchFamily="34" charset="0"/>
              </a:rPr>
              <a:t>◗ Χρήση: </a:t>
            </a:r>
            <a:r>
              <a:rPr lang="el-GR" sz="2000" b="0" i="0" dirty="0">
                <a:solidFill>
                  <a:schemeClr val="bg1"/>
                </a:solidFill>
                <a:effectLst/>
                <a:latin typeface="Fira Sans Condensed" panose="020B0503050000020004" pitchFamily="34" charset="0"/>
              </a:rPr>
              <a:t>Έχει επιστημονικά επιβεβαιωμένες ιδιότητες: – Κάνει υποστηρικτική θεραπεία στις λοιμώξεις του αναπνευστικού (π.χ. λοιμώξεις, κρυολογήματα), αλλά και στις ουρολοιμώξεις. – Διεγείρει το ανοσοποιητικό κατά των βακτηρίων και των ιών. – Βοηθά στη θεραπεία πληγών, ως αντισηπτικό μέσο. – Έχει επίσης καλά αποτελέσματα στη βρογχίτιδα.</a:t>
            </a:r>
            <a:br>
              <a:rPr lang="el-GR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19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57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7F12B1F-4753-46F8-93FC-1E4191C13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840FE-5C59-43E7-B52A-BF48AE60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001" y="368625"/>
            <a:ext cx="4402039" cy="1403498"/>
          </a:xfrm>
        </p:spPr>
        <p:txBody>
          <a:bodyPr anchor="b"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3. Αγγελική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3174D-8454-43A5-A814-50BA23EA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33" y="3822016"/>
            <a:ext cx="2584794" cy="1725349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2AE8636-A04B-4C96-AA50-C956D51C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125" y="-24223"/>
            <a:ext cx="3483100" cy="2909287"/>
          </a:xfrm>
          <a:custGeom>
            <a:avLst/>
            <a:gdLst>
              <a:gd name="connsiteX0" fmla="*/ 452171 w 3483100"/>
              <a:gd name="connsiteY0" fmla="*/ 0 h 2909287"/>
              <a:gd name="connsiteX1" fmla="*/ 3030929 w 3483100"/>
              <a:gd name="connsiteY1" fmla="*/ 0 h 2909287"/>
              <a:gd name="connsiteX2" fmla="*/ 3085415 w 3483100"/>
              <a:gd name="connsiteY2" fmla="*/ 59949 h 2909287"/>
              <a:gd name="connsiteX3" fmla="*/ 3483100 w 3483100"/>
              <a:gd name="connsiteY3" fmla="*/ 1167737 h 2909287"/>
              <a:gd name="connsiteX4" fmla="*/ 1741550 w 3483100"/>
              <a:gd name="connsiteY4" fmla="*/ 2909287 h 2909287"/>
              <a:gd name="connsiteX5" fmla="*/ 0 w 3483100"/>
              <a:gd name="connsiteY5" fmla="*/ 1167737 h 2909287"/>
              <a:gd name="connsiteX6" fmla="*/ 397685 w 3483100"/>
              <a:gd name="connsiteY6" fmla="*/ 59949 h 29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100" h="2909287">
                <a:moveTo>
                  <a:pt x="452171" y="0"/>
                </a:moveTo>
                <a:lnTo>
                  <a:pt x="3030929" y="0"/>
                </a:lnTo>
                <a:lnTo>
                  <a:pt x="3085415" y="59949"/>
                </a:lnTo>
                <a:cubicBezTo>
                  <a:pt x="3333857" y="360992"/>
                  <a:pt x="3483100" y="746936"/>
                  <a:pt x="3483100" y="1167737"/>
                </a:cubicBezTo>
                <a:cubicBezTo>
                  <a:pt x="3483100" y="2129569"/>
                  <a:pt x="2703382" y="2909287"/>
                  <a:pt x="1741550" y="2909287"/>
                </a:cubicBezTo>
                <a:cubicBezTo>
                  <a:pt x="779718" y="2909287"/>
                  <a:pt x="0" y="2129569"/>
                  <a:pt x="0" y="1167737"/>
                </a:cubicBezTo>
                <a:cubicBezTo>
                  <a:pt x="0" y="746936"/>
                  <a:pt x="149243" y="360992"/>
                  <a:pt x="397685" y="59949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5733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5A90490-EAE4-44F0-B360-B15F44C40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17" y="3850499"/>
            <a:ext cx="2325720" cy="116286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49138-1267-4EB1-A3B3-6DE7FD0A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01" y="1958550"/>
            <a:ext cx="4402039" cy="4256886"/>
          </a:xfrm>
        </p:spPr>
        <p:txBody>
          <a:bodyPr anchor="t">
            <a:normAutofit/>
          </a:bodyPr>
          <a:lstStyle/>
          <a:p>
            <a:r>
              <a:rPr lang="el-GR" sz="1300" b="1" i="0" dirty="0">
                <a:solidFill>
                  <a:schemeClr val="bg1"/>
                </a:solidFill>
                <a:effectLst/>
                <a:latin typeface="Fira Sans Condensed"/>
              </a:rPr>
              <a:t>Αγγελική (</a:t>
            </a:r>
            <a:r>
              <a:rPr lang="el-GR" sz="1300" b="1" i="0" dirty="0" err="1">
                <a:solidFill>
                  <a:schemeClr val="bg1"/>
                </a:solidFill>
                <a:effectLst/>
                <a:latin typeface="Fira Sans Condensed"/>
              </a:rPr>
              <a:t>dong</a:t>
            </a:r>
            <a:r>
              <a:rPr lang="el-GR" sz="1300" b="1" i="0" dirty="0">
                <a:solidFill>
                  <a:schemeClr val="bg1"/>
                </a:solidFill>
                <a:effectLst/>
                <a:latin typeface="Fira Sans Condensed"/>
              </a:rPr>
              <a:t> </a:t>
            </a:r>
            <a:r>
              <a:rPr lang="el-GR" sz="1300" b="1" i="0" dirty="0" err="1">
                <a:solidFill>
                  <a:schemeClr val="bg1"/>
                </a:solidFill>
                <a:effectLst/>
                <a:latin typeface="Fira Sans Condensed"/>
              </a:rPr>
              <a:t>quai</a:t>
            </a:r>
            <a:r>
              <a:rPr lang="el-GR" sz="1300" b="1" i="0" dirty="0">
                <a:solidFill>
                  <a:schemeClr val="bg1"/>
                </a:solidFill>
                <a:effectLst/>
                <a:latin typeface="Fira Sans Condensed"/>
              </a:rPr>
              <a:t>)</a:t>
            </a:r>
            <a:br>
              <a:rPr lang="el-GR" sz="1300" b="1" i="0" dirty="0">
                <a:effectLst/>
                <a:latin typeface="Fira Sans Condensed" panose="020B0503050000020004" pitchFamily="34" charset="0"/>
              </a:rPr>
            </a:br>
            <a:r>
              <a:rPr lang="el-GR" sz="1300" b="0" i="0" dirty="0">
                <a:solidFill>
                  <a:schemeClr val="bg1"/>
                </a:solidFill>
                <a:effectLst/>
                <a:latin typeface="Fira Sans Condensed"/>
              </a:rPr>
              <a:t>Υπάρχει η ελληνική, </a:t>
            </a:r>
            <a:r>
              <a:rPr lang="el-GR" sz="1300" dirty="0">
                <a:solidFill>
                  <a:schemeClr val="bg1"/>
                </a:solidFill>
                <a:latin typeface="Fira Sans Condensed"/>
              </a:rPr>
              <a:t>ευρωπαϊκή</a:t>
            </a:r>
            <a:r>
              <a:rPr lang="el-GR" sz="1300" b="0" i="0" dirty="0">
                <a:solidFill>
                  <a:schemeClr val="bg1"/>
                </a:solidFill>
                <a:effectLst/>
                <a:latin typeface="Fira Sans Condensed"/>
              </a:rPr>
              <a:t> και η κινέζικη εκδοχή του. Πρόκειται για ένα σκανδιναβικό φυτό που στο παρελθόν πολλοί πίστευαν ότι έχει υπερφυσικές ιδιότητες (</a:t>
            </a:r>
            <a:r>
              <a:rPr lang="el-GR" sz="1300" b="0" i="0" dirty="0" err="1">
                <a:solidFill>
                  <a:schemeClr val="bg1"/>
                </a:solidFill>
                <a:effectLst/>
                <a:latin typeface="Fira Sans Condensed"/>
              </a:rPr>
              <a:t>εξού</a:t>
            </a:r>
            <a:r>
              <a:rPr lang="el-GR" sz="1300" b="0" i="0" dirty="0">
                <a:solidFill>
                  <a:schemeClr val="bg1"/>
                </a:solidFill>
                <a:effectLst/>
                <a:latin typeface="Fira Sans Condensed"/>
              </a:rPr>
              <a:t> και το όνομα) και ότι το υπέδειξε ο αρχάγγελος Ραφαήλ. Χρησιμοποιήθηκε πολύ κατά της πανώλης στον Μεσαίωνα. Θεωρείται ένα </a:t>
            </a:r>
            <a:r>
              <a:rPr lang="el-GR" sz="1300" b="1" i="0" u="sng" dirty="0">
                <a:solidFill>
                  <a:schemeClr val="bg1"/>
                </a:solidFill>
                <a:effectLst/>
                <a:latin typeface="inher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κατεξοχήν γυναικείο βότανο</a:t>
            </a:r>
            <a:r>
              <a:rPr lang="el-GR" sz="1300" b="0" i="0" dirty="0">
                <a:solidFill>
                  <a:schemeClr val="bg1"/>
                </a:solidFill>
                <a:effectLst/>
                <a:latin typeface="Fira Sans Condensed"/>
              </a:rPr>
              <a:t>.</a:t>
            </a:r>
            <a:br>
              <a:rPr lang="el-GR" sz="1300" dirty="0"/>
            </a:br>
            <a:br>
              <a:rPr lang="el-GR" sz="1300" dirty="0"/>
            </a:br>
            <a:r>
              <a:rPr lang="el-GR" sz="1300" b="1" i="0" dirty="0">
                <a:solidFill>
                  <a:schemeClr val="bg1"/>
                </a:solidFill>
                <a:effectLst/>
                <a:latin typeface="Fira Sans Condensed"/>
              </a:rPr>
              <a:t>◗ Χρησιμοποιούμενα μέρη: </a:t>
            </a:r>
            <a:r>
              <a:rPr lang="el-GR" sz="1300" b="0" i="0" dirty="0">
                <a:solidFill>
                  <a:schemeClr val="bg1"/>
                </a:solidFill>
                <a:effectLst/>
                <a:latin typeface="Fira Sans Condensed"/>
              </a:rPr>
              <a:t>Η αποξηραμένη ρίζα του φυτού.</a:t>
            </a:r>
            <a:br>
              <a:rPr lang="el-GR" sz="1300" dirty="0"/>
            </a:br>
            <a:br>
              <a:rPr lang="el-GR" sz="1300" dirty="0"/>
            </a:br>
            <a:r>
              <a:rPr lang="el-GR" sz="1300" b="1" i="0" dirty="0">
                <a:solidFill>
                  <a:schemeClr val="bg1"/>
                </a:solidFill>
                <a:effectLst/>
                <a:latin typeface="Fira Sans Condensed"/>
              </a:rPr>
              <a:t>◗ Μορφές και δοσολογία:</a:t>
            </a:r>
            <a:r>
              <a:rPr lang="el-GR" sz="1300" b="0" i="0" dirty="0">
                <a:solidFill>
                  <a:schemeClr val="bg1"/>
                </a:solidFill>
                <a:effectLst/>
                <a:latin typeface="Fira Sans Condensed"/>
              </a:rPr>
              <a:t> Θα το βρείτε σε βάμμα (20 σταγόνες, 3 φορές την ημέρα) και σε τσάι (1 κουταλάκι του γλυκού σε ένα φλιτζάνι ζεστό νερό, 2 φορές την ημέρα).</a:t>
            </a:r>
            <a:br>
              <a:rPr lang="el-GR" sz="1300" dirty="0"/>
            </a:br>
            <a:br>
              <a:rPr lang="el-GR" sz="1300" dirty="0"/>
            </a:br>
            <a:r>
              <a:rPr lang="el-GR" sz="1300" b="1" i="0" dirty="0">
                <a:solidFill>
                  <a:schemeClr val="bg1"/>
                </a:solidFill>
                <a:effectLst/>
                <a:latin typeface="Fira Sans Condensed"/>
              </a:rPr>
              <a:t>◗ Χρήση: </a:t>
            </a:r>
            <a:r>
              <a:rPr lang="el-GR" sz="1300" b="0" i="0" dirty="0">
                <a:solidFill>
                  <a:schemeClr val="bg1"/>
                </a:solidFill>
                <a:effectLst/>
                <a:latin typeface="Fira Sans Condensed"/>
              </a:rPr>
              <a:t>Για γαστρεντερικά ενοχλήματα (φούσκωμα) και κατά του βήχα.</a:t>
            </a:r>
            <a:br>
              <a:rPr lang="el-GR" sz="1300" dirty="0"/>
            </a:br>
            <a:endParaRPr lang="en-GB" sz="1300">
              <a:solidFill>
                <a:schemeClr val="bg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F17DC65-D057-4CEA-8B52-BF72D5D9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68" y="3062222"/>
            <a:ext cx="3212182" cy="3665314"/>
          </a:xfrm>
          <a:custGeom>
            <a:avLst/>
            <a:gdLst>
              <a:gd name="connsiteX0" fmla="*/ 1379525 w 3212182"/>
              <a:gd name="connsiteY0" fmla="*/ 0 h 3665314"/>
              <a:gd name="connsiteX1" fmla="*/ 3212182 w 3212182"/>
              <a:gd name="connsiteY1" fmla="*/ 1832657 h 3665314"/>
              <a:gd name="connsiteX2" fmla="*/ 1379525 w 3212182"/>
              <a:gd name="connsiteY2" fmla="*/ 3665314 h 3665314"/>
              <a:gd name="connsiteX3" fmla="*/ 83641 w 3212182"/>
              <a:gd name="connsiteY3" fmla="*/ 3128542 h 3665314"/>
              <a:gd name="connsiteX4" fmla="*/ 0 w 3212182"/>
              <a:gd name="connsiteY4" fmla="*/ 3036514 h 3665314"/>
              <a:gd name="connsiteX5" fmla="*/ 0 w 3212182"/>
              <a:gd name="connsiteY5" fmla="*/ 628801 h 3665314"/>
              <a:gd name="connsiteX6" fmla="*/ 83641 w 3212182"/>
              <a:gd name="connsiteY6" fmla="*/ 536773 h 3665314"/>
              <a:gd name="connsiteX7" fmla="*/ 1379525 w 3212182"/>
              <a:gd name="connsiteY7" fmla="*/ 0 h 36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2182" h="3665314">
                <a:moveTo>
                  <a:pt x="1379525" y="0"/>
                </a:moveTo>
                <a:cubicBezTo>
                  <a:pt x="2391674" y="0"/>
                  <a:pt x="3212182" y="820508"/>
                  <a:pt x="3212182" y="1832657"/>
                </a:cubicBezTo>
                <a:cubicBezTo>
                  <a:pt x="3212182" y="2844806"/>
                  <a:pt x="2391674" y="3665314"/>
                  <a:pt x="1379525" y="3665314"/>
                </a:cubicBezTo>
                <a:cubicBezTo>
                  <a:pt x="873451" y="3665314"/>
                  <a:pt x="415286" y="3460187"/>
                  <a:pt x="83641" y="3128542"/>
                </a:cubicBezTo>
                <a:lnTo>
                  <a:pt x="0" y="3036514"/>
                </a:lnTo>
                <a:lnTo>
                  <a:pt x="0" y="628801"/>
                </a:lnTo>
                <a:lnTo>
                  <a:pt x="83641" y="536773"/>
                </a:lnTo>
                <a:cubicBezTo>
                  <a:pt x="415286" y="205127"/>
                  <a:pt x="873451" y="0"/>
                  <a:pt x="1379525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5249834-544E-477E-84FD-888B8DB7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839" y="2791091"/>
            <a:ext cx="3281677" cy="32816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3339" y="1681703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820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074BB-8210-44AC-A0CB-2E18CEE4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en-US" dirty="0" err="1">
                <a:solidFill>
                  <a:schemeClr val="bg1"/>
                </a:solidFill>
              </a:rPr>
              <a:t>Αρ</a:t>
            </a:r>
            <a:r>
              <a:rPr lang="en-US" dirty="0">
                <a:solidFill>
                  <a:schemeClr val="bg1"/>
                </a:solidFill>
              </a:rPr>
              <a:t>πα</a:t>
            </a:r>
            <a:r>
              <a:rPr lang="en-US" dirty="0" err="1">
                <a:solidFill>
                  <a:schemeClr val="bg1"/>
                </a:solidFill>
              </a:rPr>
              <a:t>γόφυτο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2DEE7-B13E-4343-AEA4-99E5D5A49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3" r="22132" b="-1"/>
          <a:stretch/>
        </p:blipFill>
        <p:spPr>
          <a:xfrm>
            <a:off x="0" y="817628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BAFD4F5-23B8-4519-BCAF-3A2A8D695D4C}"/>
              </a:ext>
            </a:extLst>
          </p:cNvPr>
          <p:cNvSpPr txBox="1"/>
          <p:nvPr/>
        </p:nvSpPr>
        <p:spPr>
          <a:xfrm>
            <a:off x="4754946" y="1347166"/>
            <a:ext cx="7641435" cy="5393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Αρ</a:t>
            </a:r>
            <a:r>
              <a:rPr lang="en-US" sz="2000" b="1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παγόφυτο (devil’s claw)</a:t>
            </a:r>
            <a:br>
              <a:rPr lang="en-US" sz="2000" b="1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</a:b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Πρόκειται για αφρικανικό φυτό, μία πόα, από την έρημο Καλαχάρι. 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Χρησιμο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ποιήθηκε στην παραδοσιακή ιατρική της νοτίου Αφρικής ως τονωτικό, παυσίπονο και </a:t>
            </a:r>
            <a:r>
              <a:rPr lang="en-US" sz="2000" b="1" i="0" u="sng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αντιρρευματικό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. 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Κά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ποια στιγμή μάλιστα, εξαιτίας της μεγάλης ζήτησης που είχε, συμπεριλήφθηκε στα φυτά που απειλούνται με εξαφάνιση.</a:t>
            </a:r>
            <a:br>
              <a:rPr lang="en-US" sz="200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</a:br>
            <a:r>
              <a:rPr lang="en-US" sz="2000" b="1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◗ </a:t>
            </a:r>
            <a:r>
              <a:rPr lang="en-US" sz="2000" b="1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Χρησιμο</a:t>
            </a:r>
            <a:r>
              <a:rPr lang="en-US" sz="2000" b="1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ποιούμενα μέρη: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 Οι κόνδυλοι του φυτού.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200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</a:br>
            <a:r>
              <a:rPr lang="en-US" sz="2000" b="1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◗ </a:t>
            </a:r>
            <a:r>
              <a:rPr lang="en-US" sz="2000" b="1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Μορφές</a:t>
            </a:r>
            <a:r>
              <a:rPr lang="en-US" sz="2000" b="1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 και </a:t>
            </a:r>
            <a:r>
              <a:rPr lang="en-US" sz="2000" b="1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δοσολογί</a:t>
            </a:r>
            <a:r>
              <a:rPr lang="en-US" sz="2000" b="1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α: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 Σε κάψουλες (μέχρι 3 των 100 mg την ημέρα) και σε βάμμα (30 σταγόνες, 3 φορές την ημέρα). Επ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ίσης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, υπ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άρχουν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κρέμες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, 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ζελέ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κ.ά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. 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γι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α εξωτερική χρήση.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200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</a:br>
            <a:r>
              <a:rPr lang="en-US" sz="2000" b="1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◗ </a:t>
            </a:r>
            <a:r>
              <a:rPr lang="en-US" sz="2000" b="1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Χρήση</a:t>
            </a:r>
            <a:r>
              <a:rPr lang="en-US" sz="2000" b="1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: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 Παρα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δοσι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ακά χρησιμοποιήθηκε σε παθήσεις του ήπατος και της χολής, καθώς και για τη μείωση της χοληστερίνης. Η α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ντιφλεγμονώδης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δράση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του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είν</a:t>
            </a:r>
            <a:r>
              <a:rPr lang="en-US" sz="2000" b="0" i="0" dirty="0">
                <a:solidFill>
                  <a:schemeClr val="bg1"/>
                </a:solidFill>
                <a:effectLst>
                  <a:glow rad="127000">
                    <a:schemeClr val="accent6"/>
                  </a:glow>
                  <a:outerShdw blurRad="292100" dir="3420000" sx="102000" sy="102000" algn="ctr" rotWithShape="0">
                    <a:srgbClr val="000000">
                      <a:alpha val="16000"/>
                    </a:srgbClr>
                  </a:outerShdw>
                </a:effectLst>
              </a:rPr>
              <a:t>αι επιστημονικά αποδεδειγμένη σε πόνους των αρθρώσεων, της πλάτης, της μέσης και της σπονδυλικής στήλης.</a:t>
            </a:r>
            <a:endParaRPr lang="en-US" sz="2000" dirty="0">
              <a:solidFill>
                <a:schemeClr val="bg1"/>
              </a:solidFill>
              <a:effectLst>
                <a:glow rad="127000">
                  <a:schemeClr val="accent6"/>
                </a:glow>
                <a:outerShdw blurRad="292100" dir="3420000" sx="102000" sy="102000" algn="ctr" rotWithShape="0">
                  <a:srgbClr val="000000">
                    <a:alpha val="16000"/>
                  </a:srgbClr>
                </a:outerShdw>
              </a:effectLst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9048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E296F-C8E8-44E6-8F27-C59F1067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084" y="4039108"/>
            <a:ext cx="7918779" cy="321537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5. X</a:t>
            </a:r>
            <a:r>
              <a:rPr lang="el-GR" sz="8800" dirty="0" err="1">
                <a:solidFill>
                  <a:schemeClr val="bg1"/>
                </a:solidFill>
              </a:rPr>
              <a:t>ρυσάνθεμο</a:t>
            </a:r>
            <a:endParaRPr lang="en-GB" sz="8800" dirty="0" err="1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A2BBF-44CD-4A12-AF92-DC968703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249" y="192999"/>
            <a:ext cx="7679750" cy="4601069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Χρυσάνθεμο (feverfew)</a:t>
            </a:r>
          </a:p>
          <a:p>
            <a:r>
              <a:rPr lang="el-GR" sz="2000" dirty="0">
                <a:solidFill>
                  <a:schemeClr val="bg1"/>
                </a:solidFill>
              </a:rPr>
              <a:t>Είναι φυτό της Ανατολής. Χρησιμοποιείται από τη ρωμαϊκή εποχή, αλλά αναφέρεται και στον Διοσκουρίδη ως «ψεύτικο χαμομήλι».</a:t>
            </a:r>
          </a:p>
          <a:p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◗ Χρησιμοποιούμενα μέρη: Τα φύλλα.</a:t>
            </a:r>
          </a:p>
          <a:p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◗ Μορφές και δοσολογία: Ως τσάι (2 φλιτζάνια την ημέρα με 1 κουταλάκι βοτάνου στο καθένα), σε σταγόνες (30 σταγόνες από το βάμμα, 3 φορές την ημέρα) και σε κάψουλες (2 κάψουλες την ημέρα για 2 μήνες, για την ημικρανία).</a:t>
            </a:r>
          </a:p>
          <a:p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◗ Χρήση: Κυρίως για την ημικρανία και για τα εντερικά παράσιτα. Θεωρείται ότι βοηθά στην αιμάτωση του εγκεφάλου και ότι έχει παρόμοια δράση με τη σεροτονίνη.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989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CC5F5-8FDE-4265-BD2E-9C860574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369" y="883349"/>
            <a:ext cx="7687160" cy="32932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1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ΤΕΛΟΣ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3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9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813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ΒΟΤΑΝΑ</vt:lpstr>
      <vt:lpstr>1. Βαλεριάνα </vt:lpstr>
      <vt:lpstr>2. Εχινάκεια</vt:lpstr>
      <vt:lpstr>3. Αγγελική</vt:lpstr>
      <vt:lpstr>4. Αρπαγόφυτο</vt:lpstr>
      <vt:lpstr>5. Xρυσάνθεμο</vt:lpstr>
      <vt:lpstr>ΤΕΛΟΣ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ΒΟΤΑΝΑ</dc:title>
  <dc:creator>ΛΕΩΝΙΔΑΣ ΚΑΤΣΑΡΑΣ</dc:creator>
  <cp:lastModifiedBy>ΛΕΩΝΙΔΑΣ ΚΑΤΣΑΡΑΣ</cp:lastModifiedBy>
  <cp:revision>13</cp:revision>
  <dcterms:created xsi:type="dcterms:W3CDTF">2021-09-27T12:42:02Z</dcterms:created>
  <dcterms:modified xsi:type="dcterms:W3CDTF">2021-10-04T17:17:25Z</dcterms:modified>
</cp:coreProperties>
</file>