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63" r:id="rId3"/>
    <p:sldId id="257" r:id="rId4"/>
    <p:sldId id="258" r:id="rId5"/>
    <p:sldId id="259" r:id="rId6"/>
    <p:sldId id="260" r:id="rId7"/>
    <p:sldId id="261" r:id="rId8"/>
    <p:sldId id="262" r:id="rId9"/>
    <p:sldId id="264" r:id="rId10"/>
    <p:sldId id="265" r:id="rId11"/>
    <p:sldId id="268" r:id="rId12"/>
    <p:sldId id="266" r:id="rId13"/>
    <p:sldId id="267" r:id="rId14"/>
  </p:sldIdLst>
  <p:sldSz cx="12192000" cy="6858000"/>
  <p:notesSz cx="6858000" cy="9144000"/>
  <p:embeddedFontLst>
    <p:embeddedFont>
      <p:font typeface="Trebuchet MS" panose="020B06030202020202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hg3vYRRG1SP4xCPswDmWQIOM8V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0" d="100"/>
          <a:sy n="40" d="100"/>
        </p:scale>
        <p:origin x="100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3882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06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6112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84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9"/>
          <p:cNvGrpSpPr/>
          <p:nvPr/>
        </p:nvGrpSpPr>
        <p:grpSpPr>
          <a:xfrm>
            <a:off x="0" y="-8467"/>
            <a:ext cx="12192000" cy="6866467"/>
            <a:chOff x="0" y="-8467"/>
            <a:chExt cx="12192000" cy="6866467"/>
          </a:xfrm>
        </p:grpSpPr>
        <p:cxnSp>
          <p:nvCxnSpPr>
            <p:cNvPr id="24" name="Google Shape;24;p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5" name="Google Shape;25;p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6" name="Google Shape;26;p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9"/>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9"/>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9"/>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8"/>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9"/>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19"/>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9"/>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BFE471"/>
                </a:solidFill>
                <a:latin typeface="Arial"/>
                <a:ea typeface="Arial"/>
                <a:cs typeface="Arial"/>
                <a:sym typeface="Arial"/>
              </a:rPr>
              <a:t>“</a:t>
            </a:r>
            <a:endParaRPr/>
          </a:p>
        </p:txBody>
      </p:sp>
      <p:sp>
        <p:nvSpPr>
          <p:cNvPr id="104" name="Google Shape;104;p19"/>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BFE471"/>
                </a:solidFill>
                <a:latin typeface="Arial"/>
                <a:ea typeface="Arial"/>
                <a:cs typeface="Arial"/>
                <a:sym typeface="Arial"/>
              </a:rPr>
              <a:t>”</a:t>
            </a:r>
            <a:endParaRPr sz="1800" b="0" i="0" u="none" strike="noStrike" cap="none">
              <a:solidFill>
                <a:srgbClr val="BFE47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0"/>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1"/>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21"/>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21"/>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BFE471"/>
                </a:solidFill>
                <a:latin typeface="Arial"/>
                <a:ea typeface="Arial"/>
                <a:cs typeface="Arial"/>
                <a:sym typeface="Arial"/>
              </a:rPr>
              <a:t>“</a:t>
            </a:r>
            <a:endParaRPr/>
          </a:p>
        </p:txBody>
      </p:sp>
      <p:sp>
        <p:nvSpPr>
          <p:cNvPr id="119" name="Google Shape;119;p21"/>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2"/>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22"/>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3"/>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48" name="Google Shape;48;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 name="Google Shape;54;p12"/>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5" name="Google Shape;55;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1" name="Google Shape;61;p13"/>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13"/>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3" name="Google Shape;63;p13"/>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16"/>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7"/>
          <p:cNvSpPr>
            <a:spLocks noGrp="1"/>
          </p:cNvSpPr>
          <p:nvPr>
            <p:ph type="pic" idx="2"/>
          </p:nvPr>
        </p:nvSpPr>
        <p:spPr>
          <a:xfrm>
            <a:off x="677334" y="609600"/>
            <a:ext cx="8596668" cy="3845718"/>
          </a:xfrm>
          <a:prstGeom prst="rect">
            <a:avLst/>
          </a:prstGeom>
          <a:noFill/>
          <a:ln>
            <a:noFill/>
          </a:ln>
        </p:spPr>
      </p:sp>
      <p:sp>
        <p:nvSpPr>
          <p:cNvPr id="86" name="Google Shape;86;p17"/>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8"/>
          <p:cNvGrpSpPr/>
          <p:nvPr/>
        </p:nvGrpSpPr>
        <p:grpSpPr>
          <a:xfrm>
            <a:off x="0" y="-8467"/>
            <a:ext cx="12192000" cy="6866467"/>
            <a:chOff x="0" y="-8467"/>
            <a:chExt cx="12192000" cy="6866467"/>
          </a:xfrm>
        </p:grpSpPr>
        <p:cxnSp>
          <p:nvCxnSpPr>
            <p:cNvPr id="7" name="Google Shape;7;p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8"/>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 name="Google Shape;9;p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8"/>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8"/>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8"/>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pic>
        <p:nvPicPr>
          <p:cNvPr id="143" name="Google Shape;143;p1" descr="How to Preserve Your Herbs | Foodal"/>
          <p:cNvPicPr preferRelativeResize="0"/>
          <p:nvPr/>
        </p:nvPicPr>
        <p:blipFill rotWithShape="1">
          <a:blip r:embed="rId4">
            <a:alphaModFix/>
          </a:blip>
          <a:srcRect l="13522" t="3416" r="12004"/>
          <a:stretch/>
        </p:blipFill>
        <p:spPr>
          <a:xfrm>
            <a:off x="4269854" y="-1"/>
            <a:ext cx="7922146" cy="6858001"/>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144" name="Google Shape;144;p1"/>
          <p:cNvSpPr txBox="1">
            <a:spLocks noGrp="1"/>
          </p:cNvSpPr>
          <p:nvPr>
            <p:ph type="ctrTitle"/>
          </p:nvPr>
        </p:nvSpPr>
        <p:spPr>
          <a:xfrm>
            <a:off x="593380" y="840869"/>
            <a:ext cx="4088190" cy="2369093"/>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Clr>
                <a:schemeClr val="accent1"/>
              </a:buClr>
              <a:buSzPts val="5400"/>
              <a:buFont typeface="Trebuchet MS"/>
              <a:buNone/>
            </a:pPr>
            <a:r>
              <a:rPr lang="en-US" b="1"/>
              <a:t>Herbs to the rescue!</a:t>
            </a:r>
            <a:endParaRPr/>
          </a:p>
        </p:txBody>
      </p:sp>
      <p:sp>
        <p:nvSpPr>
          <p:cNvPr id="145" name="Google Shape;145;p1"/>
          <p:cNvSpPr txBox="1">
            <a:spLocks noGrp="1"/>
          </p:cNvSpPr>
          <p:nvPr>
            <p:ph type="subTitle" idx="1"/>
          </p:nvPr>
        </p:nvSpPr>
        <p:spPr>
          <a:xfrm>
            <a:off x="677335" y="4050831"/>
            <a:ext cx="4079722" cy="188260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2240"/>
              <a:buNone/>
            </a:pPr>
            <a:r>
              <a:rPr lang="en-US" sz="2800"/>
              <a:t>By the 6th Graders</a:t>
            </a:r>
            <a:endParaRPr sz="2800"/>
          </a:p>
          <a:p>
            <a:pPr marL="0" lvl="0" indent="0" algn="r" rtl="0">
              <a:spcBef>
                <a:spcPts val="1000"/>
              </a:spcBef>
              <a:spcAft>
                <a:spcPts val="0"/>
              </a:spcAft>
              <a:buSzPts val="2240"/>
              <a:buNone/>
            </a:pPr>
            <a:r>
              <a:rPr lang="en-US" sz="2800"/>
              <a:t>Tamasos Primary School</a:t>
            </a:r>
            <a:endParaRPr/>
          </a:p>
          <a:p>
            <a:pPr marL="0" lvl="0" indent="0" algn="r" rtl="0">
              <a:spcBef>
                <a:spcPts val="1000"/>
              </a:spcBef>
              <a:spcAft>
                <a:spcPts val="0"/>
              </a:spcAft>
              <a:buSzPts val="2240"/>
              <a:buNone/>
            </a:pPr>
            <a:r>
              <a:rPr lang="en-US" sz="2800"/>
              <a:t>October 2021</a:t>
            </a:r>
            <a:endParaRPr/>
          </a:p>
        </p:txBody>
      </p:sp>
      <p:cxnSp>
        <p:nvCxnSpPr>
          <p:cNvPr id="146" name="Google Shape;146;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47" name="Google Shape;147;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48" name="Google Shape;148;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49" name="Google Shape;149;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0" name="Google Shape;150;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46666"/>
            </a:srgbClr>
          </a:solidFill>
          <a:ln>
            <a:noFill/>
          </a:ln>
        </p:spPr>
      </p:sp>
      <p:sp>
        <p:nvSpPr>
          <p:cNvPr id="152" name="Google Shape;152;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53" name="Google Shape;153;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4" name="Google Shape;154;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sndAc>
          <p:stSnd>
            <p:snd r:embed="rId3" name="sfx1.wav"/>
          </p:stSnd>
        </p:sndAc>
      </p:transition>
    </mc:Choice>
    <mc:Fallback>
      <p:transition spd="slow">
        <p:fade/>
        <p:sndAc>
          <p:stSnd>
            <p:snd r:embed="rId3" name="sfx1.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45">
                                            <p:txEl>
                                              <p:pRg st="0" end="0"/>
                                            </p:txEl>
                                          </p:spTgt>
                                        </p:tgtEl>
                                        <p:attrNameLst>
                                          <p:attrName>style.visibility</p:attrName>
                                        </p:attrNameLst>
                                      </p:cBhvr>
                                      <p:to>
                                        <p:strVal val="visible"/>
                                      </p:to>
                                    </p:set>
                                    <p:animEffect transition="in" filter="fade">
                                      <p:cBhvr>
                                        <p:cTn id="7" dur="700"/>
                                        <p:tgtEl>
                                          <p:spTgt spid="145">
                                            <p:txEl>
                                              <p:pRg st="0" end="0"/>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145">
                                            <p:txEl>
                                              <p:pRg st="1" end="1"/>
                                            </p:txEl>
                                          </p:spTgt>
                                        </p:tgtEl>
                                        <p:attrNameLst>
                                          <p:attrName>style.visibility</p:attrName>
                                        </p:attrNameLst>
                                      </p:cBhvr>
                                      <p:to>
                                        <p:strVal val="visible"/>
                                      </p:to>
                                    </p:set>
                                    <p:animEffect transition="in" filter="fade">
                                      <p:cBhvr>
                                        <p:cTn id="10" dur="700"/>
                                        <p:tgtEl>
                                          <p:spTgt spid="145">
                                            <p:txEl>
                                              <p:pRg st="1" end="1"/>
                                            </p:txEl>
                                          </p:spTgt>
                                        </p:tgtEl>
                                      </p:cBhvr>
                                    </p:animEffect>
                                  </p:childTnLst>
                                </p:cTn>
                              </p:par>
                              <p:par>
                                <p:cTn id="11" presetID="10" presetClass="entr" presetSubtype="0" fill="hold" nodeType="withEffect">
                                  <p:stCondLst>
                                    <p:cond delay="1500"/>
                                  </p:stCondLst>
                                  <p:childTnLst>
                                    <p:set>
                                      <p:cBhvr>
                                        <p:cTn id="12" dur="1" fill="hold">
                                          <p:stCondLst>
                                            <p:cond delay="0"/>
                                          </p:stCondLst>
                                        </p:cTn>
                                        <p:tgtEl>
                                          <p:spTgt spid="145">
                                            <p:txEl>
                                              <p:pRg st="2" end="2"/>
                                            </p:txEl>
                                          </p:spTgt>
                                        </p:tgtEl>
                                        <p:attrNameLst>
                                          <p:attrName>style.visibility</p:attrName>
                                        </p:attrNameLst>
                                      </p:cBhvr>
                                      <p:to>
                                        <p:strVal val="visible"/>
                                      </p:to>
                                    </p:set>
                                    <p:animEffect transition="in" filter="fade">
                                      <p:cBhvr>
                                        <p:cTn id="13" dur="700"/>
                                        <p:tgtEl>
                                          <p:spTgt spid="145">
                                            <p:txEl>
                                              <p:pRg st="2" end="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7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Century Gothic"/>
              <a:buNone/>
            </a:pPr>
            <a:r>
              <a:rPr lang="en-US" sz="5400" b="1" u="sng"/>
              <a:t>Valeriana</a:t>
            </a:r>
            <a:endParaRPr sz="5400" b="1" u="sng"/>
          </a:p>
        </p:txBody>
      </p:sp>
      <p:sp>
        <p:nvSpPr>
          <p:cNvPr id="121" name="Google Shape;121;p2"/>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200"/>
              <a:buNone/>
            </a:pPr>
            <a:r>
              <a:rPr lang="en-US" sz="2800"/>
              <a:t>Use: </a:t>
            </a:r>
            <a:endParaRPr sz="2800"/>
          </a:p>
          <a:p>
            <a:pPr marL="0" lvl="0" indent="0" algn="l" rtl="0">
              <a:lnSpc>
                <a:spcPct val="100000"/>
              </a:lnSpc>
              <a:spcBef>
                <a:spcPts val="0"/>
              </a:spcBef>
              <a:spcAft>
                <a:spcPts val="0"/>
              </a:spcAft>
              <a:buSzPts val="2200"/>
              <a:buNone/>
            </a:pPr>
            <a:endParaRPr sz="2800"/>
          </a:p>
          <a:p>
            <a:pPr marL="0" lvl="0" indent="0" algn="l" rtl="0">
              <a:lnSpc>
                <a:spcPct val="100000"/>
              </a:lnSpc>
              <a:spcBef>
                <a:spcPts val="0"/>
              </a:spcBef>
              <a:spcAft>
                <a:spcPts val="0"/>
              </a:spcAft>
              <a:buSzPts val="2200"/>
              <a:buNone/>
            </a:pPr>
            <a:r>
              <a:rPr lang="en-US" sz="2800"/>
              <a:t>Mild sedative, </a:t>
            </a:r>
            <a:endParaRPr sz="2400"/>
          </a:p>
          <a:p>
            <a:pPr marL="0" lvl="0" indent="0" algn="l" rtl="0">
              <a:lnSpc>
                <a:spcPct val="100000"/>
              </a:lnSpc>
              <a:spcBef>
                <a:spcPts val="900"/>
              </a:spcBef>
              <a:spcAft>
                <a:spcPts val="0"/>
              </a:spcAft>
              <a:buSzPts val="2200"/>
              <a:buNone/>
            </a:pPr>
            <a:r>
              <a:rPr lang="en-US" sz="2800"/>
              <a:t>Helps to treat insomnia.</a:t>
            </a:r>
            <a:endParaRPr sz="2400"/>
          </a:p>
          <a:p>
            <a:pPr marL="0" lvl="0" indent="0" algn="l" rtl="0">
              <a:lnSpc>
                <a:spcPct val="100000"/>
              </a:lnSpc>
              <a:spcBef>
                <a:spcPts val="900"/>
              </a:spcBef>
              <a:spcAft>
                <a:spcPts val="0"/>
              </a:spcAft>
              <a:buSzPts val="2200"/>
              <a:buNone/>
            </a:pPr>
            <a:endParaRPr sz="2200"/>
          </a:p>
        </p:txBody>
      </p:sp>
      <p:pic>
        <p:nvPicPr>
          <p:cNvPr id="122" name="Google Shape;122;p2"/>
          <p:cNvPicPr preferRelativeResize="0"/>
          <p:nvPr/>
        </p:nvPicPr>
        <p:blipFill rotWithShape="1">
          <a:blip r:embed="rId3">
            <a:alphaModFix/>
          </a:blip>
          <a:srcRect l="18999" r="19565"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extLst>
      <p:ext uri="{BB962C8B-B14F-4D97-AF65-F5344CB8AC3E}">
        <p14:creationId xmlns:p14="http://schemas.microsoft.com/office/powerpoint/2010/main" val="4093677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Valerian Seeds - medicinal plant (Valeriana officinalis) - Prij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stretch>
            <a:fillRect/>
          </a:stretch>
        </p:blipFill>
        <p:spPr>
          <a:xfrm>
            <a:off x="-108884" y="-26195"/>
            <a:ext cx="4694331" cy="6884195"/>
          </a:xfrm>
          <a:prstGeom prst="rect">
            <a:avLst/>
          </a:prstGeom>
        </p:spPr>
      </p:pic>
      <p:pic>
        <p:nvPicPr>
          <p:cNvPr id="3078" name="Picture 6" descr="Valeriana officinalis L. | Plants of the World Online | Kew Science"/>
          <p:cNvPicPr>
            <a:picLocks noChangeAspect="1" noChangeArrowheads="1"/>
          </p:cNvPicPr>
          <p:nvPr/>
        </p:nvPicPr>
        <p:blipFill rotWithShape="1">
          <a:blip r:embed="rId3">
            <a:extLst>
              <a:ext uri="{28A0092B-C50C-407E-A947-70E740481C1C}">
                <a14:useLocalDpi xmlns:a14="http://schemas.microsoft.com/office/drawing/2010/main" val="0"/>
              </a:ext>
            </a:extLst>
          </a:blip>
          <a:srcRect l="25074"/>
          <a:stretch/>
        </p:blipFill>
        <p:spPr bwMode="auto">
          <a:xfrm>
            <a:off x="3839489" y="-26196"/>
            <a:ext cx="4569900" cy="68841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l="5831" r="17625"/>
          <a:stretch/>
        </p:blipFill>
        <p:spPr>
          <a:xfrm>
            <a:off x="8229256" y="-26196"/>
            <a:ext cx="4451685" cy="7002463"/>
          </a:xfrm>
          <a:prstGeom prst="rect">
            <a:avLst/>
          </a:prstGeom>
        </p:spPr>
      </p:pic>
    </p:spTree>
    <p:extLst>
      <p:ext uri="{BB962C8B-B14F-4D97-AF65-F5344CB8AC3E}">
        <p14:creationId xmlns:p14="http://schemas.microsoft.com/office/powerpoint/2010/main" val="32505934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1907458" y="636259"/>
            <a:ext cx="21336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Century Gothic"/>
              <a:buNone/>
            </a:pPr>
            <a:r>
              <a:rPr lang="en-US" b="1" u="sng"/>
              <a:t>Basil</a:t>
            </a:r>
            <a:endParaRPr b="1" u="sng"/>
          </a:p>
        </p:txBody>
      </p:sp>
      <p:sp>
        <p:nvSpPr>
          <p:cNvPr id="128" name="Google Shape;128;p3"/>
          <p:cNvSpPr txBox="1">
            <a:spLocks noGrp="1"/>
          </p:cNvSpPr>
          <p:nvPr>
            <p:ph type="body" idx="1"/>
          </p:nvPr>
        </p:nvSpPr>
        <p:spPr>
          <a:xfrm>
            <a:off x="624348" y="2014194"/>
            <a:ext cx="4935794" cy="409120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2400"/>
              <a:buNone/>
            </a:pPr>
            <a:r>
              <a:rPr lang="en-US" sz="2400"/>
              <a:t>This herb has been shown to boost your body's health in a variety of ways. Basil helps when you have trouble with your memory. It can help protect against infection, lower your blood sugar, lower your cholesterol, ease joint pain, and protect your stomach.</a:t>
            </a:r>
            <a:endParaRPr sz="2400"/>
          </a:p>
          <a:p>
            <a:pPr marL="0" lvl="0" indent="0" algn="l" rtl="0">
              <a:lnSpc>
                <a:spcPct val="100000"/>
              </a:lnSpc>
              <a:spcBef>
                <a:spcPts val="900"/>
              </a:spcBef>
              <a:spcAft>
                <a:spcPts val="0"/>
              </a:spcAft>
              <a:buSzPts val="2400"/>
              <a:buNone/>
            </a:pPr>
            <a:endParaRPr sz="2400"/>
          </a:p>
        </p:txBody>
      </p:sp>
      <p:pic>
        <p:nvPicPr>
          <p:cNvPr id="129" name="Google Shape;129;p3" descr="Basil: Uses, benefits and nutrition"/>
          <p:cNvPicPr preferRelativeResize="0"/>
          <p:nvPr/>
        </p:nvPicPr>
        <p:blipFill rotWithShape="1">
          <a:blip r:embed="rId3">
            <a:alphaModFix/>
          </a:blip>
          <a:srcRect/>
          <a:stretch/>
        </p:blipFill>
        <p:spPr>
          <a:xfrm>
            <a:off x="5751694" y="398207"/>
            <a:ext cx="6032678" cy="6120580"/>
          </a:xfrm>
          <a:prstGeom prst="rect">
            <a:avLst/>
          </a:prstGeom>
          <a:noFill/>
          <a:ln>
            <a:noFill/>
          </a:ln>
        </p:spPr>
      </p:pic>
    </p:spTree>
    <p:extLst>
      <p:ext uri="{BB962C8B-B14F-4D97-AF65-F5344CB8AC3E}">
        <p14:creationId xmlns:p14="http://schemas.microsoft.com/office/powerpoint/2010/main" val="1327663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4"/>
          <p:cNvSpPr/>
          <p:nvPr/>
        </p:nvSpPr>
        <p:spPr>
          <a:xfrm>
            <a:off x="0" y="0"/>
            <a:ext cx="12192000" cy="6858000"/>
          </a:xfrm>
          <a:prstGeom prst="rect">
            <a:avLst/>
          </a:prstGeom>
          <a:blipFill rotWithShape="1">
            <a:blip r:embed="rId3">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307870" y="1267730"/>
            <a:ext cx="9576262" cy="4307950"/>
          </a:xfrm>
          <a:prstGeom prst="rect">
            <a:avLst/>
          </a:prstGeom>
          <a:solidFill>
            <a:schemeClr val="dk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447801" y="1411615"/>
            <a:ext cx="9296400" cy="4034770"/>
          </a:xfrm>
          <a:prstGeom prst="rect">
            <a:avLst/>
          </a:prstGeom>
          <a:noFill/>
          <a:ln w="9525" cap="sq" cmpd="sng">
            <a:solidFill>
              <a:srgbClr val="FEFEF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5135880" y="1267730"/>
            <a:ext cx="1920240" cy="73152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 name="Google Shape;138;p4"/>
          <p:cNvGrpSpPr/>
          <p:nvPr/>
        </p:nvGrpSpPr>
        <p:grpSpPr>
          <a:xfrm>
            <a:off x="4828372" y="1267730"/>
            <a:ext cx="1567331" cy="645295"/>
            <a:chOff x="5318306" y="1386268"/>
            <a:chExt cx="1567331" cy="645295"/>
          </a:xfrm>
        </p:grpSpPr>
        <p:cxnSp>
          <p:nvCxnSpPr>
            <p:cNvPr id="139" name="Google Shape;139;p4"/>
            <p:cNvCxnSpPr/>
            <p:nvPr/>
          </p:nvCxnSpPr>
          <p:spPr>
            <a:xfrm>
              <a:off x="5318306" y="1386268"/>
              <a:ext cx="0" cy="640080"/>
            </a:xfrm>
            <a:prstGeom prst="straightConnector1">
              <a:avLst/>
            </a:prstGeom>
            <a:solidFill>
              <a:srgbClr val="FEFEFE"/>
            </a:solidFill>
            <a:ln w="9525" cap="flat" cmpd="sng">
              <a:solidFill>
                <a:schemeClr val="lt1"/>
              </a:solidFill>
              <a:prstDash val="solid"/>
              <a:miter lim="800000"/>
              <a:headEnd type="none" w="sm" len="sm"/>
              <a:tailEnd type="none" w="sm" len="sm"/>
            </a:ln>
          </p:spPr>
        </p:cxnSp>
        <p:cxnSp>
          <p:nvCxnSpPr>
            <p:cNvPr id="140" name="Google Shape;140;p4"/>
            <p:cNvCxnSpPr/>
            <p:nvPr/>
          </p:nvCxnSpPr>
          <p:spPr>
            <a:xfrm>
              <a:off x="6885637" y="1386268"/>
              <a:ext cx="0" cy="640080"/>
            </a:xfrm>
            <a:prstGeom prst="straightConnector1">
              <a:avLst/>
            </a:prstGeom>
            <a:solidFill>
              <a:srgbClr val="FEFEFE"/>
            </a:solidFill>
            <a:ln w="9525" cap="flat" cmpd="sng">
              <a:solidFill>
                <a:schemeClr val="lt1"/>
              </a:solidFill>
              <a:prstDash val="solid"/>
              <a:miter lim="800000"/>
              <a:headEnd type="none" w="sm" len="sm"/>
              <a:tailEnd type="none" w="sm" len="sm"/>
            </a:ln>
          </p:spPr>
        </p:cxnSp>
        <p:cxnSp>
          <p:nvCxnSpPr>
            <p:cNvPr id="141" name="Google Shape;141;p4"/>
            <p:cNvCxnSpPr/>
            <p:nvPr/>
          </p:nvCxnSpPr>
          <p:spPr>
            <a:xfrm>
              <a:off x="5318306" y="2031563"/>
              <a:ext cx="1567331" cy="0"/>
            </a:xfrm>
            <a:prstGeom prst="straightConnector1">
              <a:avLst/>
            </a:prstGeom>
            <a:solidFill>
              <a:srgbClr val="FEFEFE"/>
            </a:solidFill>
            <a:ln w="9525" cap="flat" cmpd="sng">
              <a:solidFill>
                <a:schemeClr val="lt1"/>
              </a:solidFill>
              <a:prstDash val="solid"/>
              <a:miter lim="800000"/>
              <a:headEnd type="none" w="sm" len="sm"/>
              <a:tailEnd type="none" w="sm" len="sm"/>
            </a:ln>
          </p:spPr>
        </p:cxnSp>
      </p:grpSp>
      <p:sp>
        <p:nvSpPr>
          <p:cNvPr id="142" name="Google Shape;142;p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43" name="Google Shape;143;p4"/>
          <p:cNvPicPr preferRelativeResize="0"/>
          <p:nvPr/>
        </p:nvPicPr>
        <p:blipFill rotWithShape="1">
          <a:blip r:embed="rId4">
            <a:alphaModFix amt="45000"/>
          </a:blip>
          <a:srcRect t="13778" b="15"/>
          <a:stretch/>
        </p:blipFill>
        <p:spPr>
          <a:xfrm>
            <a:off x="20" y="10"/>
            <a:ext cx="12191980" cy="6857990"/>
          </a:xfrm>
          <a:prstGeom prst="rect">
            <a:avLst/>
          </a:prstGeom>
          <a:noFill/>
          <a:ln>
            <a:noFill/>
          </a:ln>
        </p:spPr>
      </p:pic>
      <p:sp>
        <p:nvSpPr>
          <p:cNvPr id="144" name="Google Shape;144;p4"/>
          <p:cNvSpPr/>
          <p:nvPr/>
        </p:nvSpPr>
        <p:spPr>
          <a:xfrm>
            <a:off x="1307870" y="1267730"/>
            <a:ext cx="9576262" cy="4307950"/>
          </a:xfrm>
          <a:prstGeom prst="rect">
            <a:avLst/>
          </a:prstGeom>
          <a:noFill/>
          <a:ln w="9525" cap="sq" cmpd="sng">
            <a:solidFill>
              <a:srgbClr val="FEFEFE"/>
            </a:solidFill>
            <a:prstDash val="solid"/>
            <a:miter lim="800000"/>
            <a:headEnd type="none" w="sm" len="sm"/>
            <a:tailEnd type="none" w="sm" len="sm"/>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txBox="1">
            <a:spLocks noGrp="1"/>
          </p:cNvSpPr>
          <p:nvPr>
            <p:ph type="title"/>
          </p:nvPr>
        </p:nvSpPr>
        <p:spPr>
          <a:xfrm>
            <a:off x="1561708" y="2091263"/>
            <a:ext cx="9068586" cy="2461504"/>
          </a:xfrm>
          <a:prstGeom prst="rect">
            <a:avLst/>
          </a:prstGeom>
          <a:noFill/>
          <a:ln>
            <a:noFill/>
          </a:ln>
        </p:spPr>
        <p:txBody>
          <a:bodyPr spcFirstLastPara="1" wrap="square" lIns="91425" tIns="45700" rIns="91425" bIns="45700" anchor="ctr" anchorCtr="0">
            <a:normAutofit/>
          </a:bodyPr>
          <a:lstStyle/>
          <a:p>
            <a:pPr marL="0" lvl="0" indent="0" algn="ctr" rtl="0">
              <a:lnSpc>
                <a:spcPct val="83000"/>
              </a:lnSpc>
              <a:spcBef>
                <a:spcPts val="0"/>
              </a:spcBef>
              <a:spcAft>
                <a:spcPts val="0"/>
              </a:spcAft>
              <a:buClr>
                <a:srgbClr val="FEFEFE"/>
              </a:buClr>
              <a:buSzPts val="7200"/>
              <a:buFont typeface="Century Gothic"/>
              <a:buNone/>
            </a:pPr>
            <a:r>
              <a:rPr lang="en-US" sz="7200" i="1" u="sng" cap="none">
                <a:solidFill>
                  <a:srgbClr val="FEFEFE"/>
                </a:solidFill>
              </a:rPr>
              <a:t>THE END</a:t>
            </a:r>
            <a:endParaRPr/>
          </a:p>
        </p:txBody>
      </p:sp>
      <p:sp>
        <p:nvSpPr>
          <p:cNvPr id="146" name="Google Shape;146;p4"/>
          <p:cNvSpPr txBox="1"/>
          <p:nvPr/>
        </p:nvSpPr>
        <p:spPr>
          <a:xfrm>
            <a:off x="1561708" y="4623127"/>
            <a:ext cx="9070848" cy="457201"/>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FEFEFE"/>
              </a:buClr>
              <a:buSzPts val="1600"/>
              <a:buFont typeface="Century Gothic"/>
              <a:buNone/>
            </a:pPr>
            <a:r>
              <a:rPr lang="en-US" sz="1600" b="1" i="0" u="sng" strike="noStrike" cap="none" dirty="0" smtClean="0">
                <a:solidFill>
                  <a:schemeClr val="lt1"/>
                </a:solidFill>
                <a:latin typeface="Century Gothic"/>
                <a:ea typeface="Century Gothic"/>
                <a:cs typeface="Century Gothic"/>
                <a:sym typeface="Century Gothic"/>
              </a:rPr>
              <a:t>THANK YOU  </a:t>
            </a:r>
            <a:r>
              <a:rPr lang="en-US" sz="1600" b="1" i="0" u="sng" strike="noStrike" cap="none" dirty="0">
                <a:solidFill>
                  <a:schemeClr val="lt1"/>
                </a:solidFill>
                <a:latin typeface="Century Gothic"/>
                <a:ea typeface="Century Gothic"/>
                <a:cs typeface="Century Gothic"/>
                <a:sym typeface="Century Gothic"/>
              </a:rPr>
              <a:t>FOR YOUR ATTENTION</a:t>
            </a:r>
            <a:endParaRPr dirty="0"/>
          </a:p>
        </p:txBody>
      </p:sp>
      <p:sp>
        <p:nvSpPr>
          <p:cNvPr id="147" name="Google Shape;147;p4"/>
          <p:cNvSpPr/>
          <p:nvPr/>
        </p:nvSpPr>
        <p:spPr>
          <a:xfrm>
            <a:off x="1447801" y="1411615"/>
            <a:ext cx="9296400" cy="4034770"/>
          </a:xfrm>
          <a:prstGeom prst="rect">
            <a:avLst/>
          </a:prstGeom>
          <a:noFill/>
          <a:ln w="9525" cap="sq" cmpd="sng">
            <a:solidFill>
              <a:srgbClr val="FEFEFE">
                <a:alpha val="80000"/>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137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7393" y="751513"/>
            <a:ext cx="8596668" cy="3880773"/>
          </a:xfrm>
        </p:spPr>
        <p:txBody>
          <a:bodyPr>
            <a:normAutofit/>
          </a:bodyPr>
          <a:lstStyle/>
          <a:p>
            <a:r>
              <a:rPr lang="en-US" sz="3200" dirty="0" smtClean="0"/>
              <a:t>People have been using herbs for medical reasons for over sixty thousand years! Isn’t this amazing?</a:t>
            </a:r>
            <a:endParaRPr lang="en-US" sz="3200" dirty="0"/>
          </a:p>
        </p:txBody>
      </p:sp>
      <p:pic>
        <p:nvPicPr>
          <p:cNvPr id="1026" name="Picture 2" descr="Herbal medicine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153" y="2782165"/>
            <a:ext cx="6045715" cy="351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3357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sndAc>
          <p:stSnd>
            <p:snd r:embed="rId2" name="sfx2.wav"/>
          </p:stSnd>
        </p:sndAc>
      </p:transition>
    </mc:Choice>
    <mc:Fallback>
      <p:transition spd="slow">
        <p:fade/>
        <p:sndAc>
          <p:stSnd>
            <p:snd r:embed="rId2" name="sfx2.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grpSp>
        <p:nvGrpSpPr>
          <p:cNvPr id="159" name="Google Shape;159;p2"/>
          <p:cNvGrpSpPr/>
          <p:nvPr/>
        </p:nvGrpSpPr>
        <p:grpSpPr>
          <a:xfrm>
            <a:off x="0" y="-8467"/>
            <a:ext cx="12192000" cy="6866467"/>
            <a:chOff x="0" y="-8467"/>
            <a:chExt cx="12192000" cy="6866467"/>
          </a:xfrm>
        </p:grpSpPr>
        <p:cxnSp>
          <p:nvCxnSpPr>
            <p:cNvPr id="160" name="Google Shape;160;p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61" name="Google Shape;161;p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62" name="Google Shape;162;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63" name="Google Shape;163;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64" name="Google Shape;164;p2"/>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66" name="Google Shape;166;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67" name="Google Shape;167;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68" name="Google Shape;168;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 name="Google Shape;170;p2"/>
          <p:cNvSpPr txBox="1"/>
          <p:nvPr/>
        </p:nvSpPr>
        <p:spPr>
          <a:xfrm>
            <a:off x="1459928" y="1273419"/>
            <a:ext cx="8596668" cy="13208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US" sz="6000" b="1" i="0" u="none" strike="noStrike" cap="none">
                <a:solidFill>
                  <a:schemeClr val="dk1"/>
                </a:solidFill>
                <a:latin typeface="Trebuchet MS"/>
                <a:ea typeface="Trebuchet MS"/>
                <a:cs typeface="Trebuchet MS"/>
                <a:sym typeface="Trebuchet MS"/>
              </a:rPr>
              <a:t>Anise</a:t>
            </a:r>
            <a:endParaRPr sz="4800" b="1" i="0" u="none" strike="noStrike" cap="none">
              <a:solidFill>
                <a:schemeClr val="dk1"/>
              </a:solidFill>
              <a:latin typeface="Trebuchet MS"/>
              <a:ea typeface="Trebuchet MS"/>
              <a:cs typeface="Trebuchet MS"/>
              <a:sym typeface="Trebuchet MS"/>
            </a:endParaRPr>
          </a:p>
        </p:txBody>
      </p:sp>
      <p:pic>
        <p:nvPicPr>
          <p:cNvPr id="171" name="Google Shape;171;p2" descr="Star anise Stock Photos &amp;amp; Royalty-Free Images | Depositphotos"/>
          <p:cNvPicPr preferRelativeResize="0"/>
          <p:nvPr/>
        </p:nvPicPr>
        <p:blipFill rotWithShape="1">
          <a:blip r:embed="rId4">
            <a:alphaModFix/>
          </a:blip>
          <a:srcRect l="3647" r="3107" b="2"/>
          <a:stretch/>
        </p:blipFill>
        <p:spPr>
          <a:xfrm>
            <a:off x="5068440" y="470262"/>
            <a:ext cx="4707305" cy="3369725"/>
          </a:xfrm>
          <a:prstGeom prst="rect">
            <a:avLst/>
          </a:prstGeom>
          <a:noFill/>
          <a:ln>
            <a:noFill/>
          </a:ln>
        </p:spPr>
      </p:pic>
      <p:sp>
        <p:nvSpPr>
          <p:cNvPr id="172" name="Google Shape;172;p2"/>
          <p:cNvSpPr/>
          <p:nvPr/>
        </p:nvSpPr>
        <p:spPr>
          <a:xfrm>
            <a:off x="523697" y="2368484"/>
            <a:ext cx="4921665" cy="388077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1"/>
              </a:buClr>
              <a:buSzPts val="1200"/>
              <a:buFont typeface="Noto Sans Symbols"/>
              <a:buNone/>
            </a:pPr>
            <a:endParaRPr sz="1500" b="0" i="0" u="none" strike="noStrike" cap="none">
              <a:solidFill>
                <a:srgbClr val="3F3F3F"/>
              </a:solidFill>
              <a:latin typeface="Trebuchet MS"/>
              <a:ea typeface="Trebuchet MS"/>
              <a:cs typeface="Trebuchet MS"/>
              <a:sym typeface="Trebuchet MS"/>
            </a:endParaRPr>
          </a:p>
          <a:p>
            <a:pPr marL="0" marR="0" lvl="0" indent="-162560" algn="l" rtl="0">
              <a:lnSpc>
                <a:spcPct val="90000"/>
              </a:lnSpc>
              <a:spcBef>
                <a:spcPts val="1000"/>
              </a:spcBef>
              <a:spcAft>
                <a:spcPts val="0"/>
              </a:spcAft>
              <a:buClr>
                <a:schemeClr val="accent1"/>
              </a:buClr>
              <a:buSzPts val="2560"/>
              <a:buFont typeface="Noto Sans Symbols"/>
              <a:buChar char="►"/>
            </a:pPr>
            <a:r>
              <a:rPr lang="en-US" sz="3200" b="0" i="1" u="none" strike="noStrike" cap="none">
                <a:solidFill>
                  <a:srgbClr val="3F3F3F"/>
                </a:solidFill>
                <a:latin typeface="Trebuchet MS"/>
                <a:ea typeface="Trebuchet MS"/>
                <a:cs typeface="Trebuchet MS"/>
                <a:sym typeface="Trebuchet MS"/>
              </a:rPr>
              <a:t>May Reduce Symptoms of Depression</a:t>
            </a:r>
            <a:endParaRPr/>
          </a:p>
          <a:p>
            <a:pPr marL="0" marR="0" lvl="0" indent="-162560" algn="l" rtl="0">
              <a:lnSpc>
                <a:spcPct val="90000"/>
              </a:lnSpc>
              <a:spcBef>
                <a:spcPts val="1000"/>
              </a:spcBef>
              <a:spcAft>
                <a:spcPts val="0"/>
              </a:spcAft>
              <a:buClr>
                <a:schemeClr val="accent1"/>
              </a:buClr>
              <a:buSzPts val="2560"/>
              <a:buFont typeface="Noto Sans Symbols"/>
              <a:buChar char="►"/>
            </a:pPr>
            <a:r>
              <a:rPr lang="en-US" sz="3200" b="0" i="1" u="none" strike="noStrike" cap="none">
                <a:solidFill>
                  <a:srgbClr val="3F3F3F"/>
                </a:solidFill>
                <a:latin typeface="Trebuchet MS"/>
                <a:ea typeface="Trebuchet MS"/>
                <a:cs typeface="Trebuchet MS"/>
                <a:sym typeface="Trebuchet MS"/>
              </a:rPr>
              <a:t>Can stop Stomach ache</a:t>
            </a:r>
            <a:endParaRPr sz="3200" b="0" i="1" u="none" strike="noStrike" cap="none">
              <a:solidFill>
                <a:srgbClr val="3F3F3F"/>
              </a:solidFill>
              <a:latin typeface="Trebuchet MS"/>
              <a:ea typeface="Trebuchet MS"/>
              <a:cs typeface="Trebuchet MS"/>
              <a:sym typeface="Trebuchet MS"/>
            </a:endParaRPr>
          </a:p>
          <a:p>
            <a:pPr marL="0" marR="0" lvl="0" indent="-162560" algn="l" rtl="0">
              <a:lnSpc>
                <a:spcPct val="90000"/>
              </a:lnSpc>
              <a:spcBef>
                <a:spcPts val="1000"/>
              </a:spcBef>
              <a:spcAft>
                <a:spcPts val="0"/>
              </a:spcAft>
              <a:buClr>
                <a:schemeClr val="accent1"/>
              </a:buClr>
              <a:buSzPts val="2560"/>
              <a:buFont typeface="Noto Sans Symbols"/>
              <a:buChar char="►"/>
            </a:pPr>
            <a:r>
              <a:rPr lang="en-US" sz="3200" b="0" i="1" u="none" strike="noStrike" cap="none">
                <a:solidFill>
                  <a:srgbClr val="3F3F3F"/>
                </a:solidFill>
                <a:latin typeface="Trebuchet MS"/>
                <a:ea typeface="Trebuchet MS"/>
                <a:cs typeface="Trebuchet MS"/>
                <a:sym typeface="Trebuchet MS"/>
              </a:rPr>
              <a:t>May Balance Blood Sugar Levels</a:t>
            </a:r>
            <a:endParaRPr/>
          </a:p>
          <a:p>
            <a:pPr marL="0" marR="0" lvl="0" indent="0" algn="l" rtl="0">
              <a:lnSpc>
                <a:spcPct val="90000"/>
              </a:lnSpc>
              <a:spcBef>
                <a:spcPts val="1000"/>
              </a:spcBef>
              <a:spcAft>
                <a:spcPts val="0"/>
              </a:spcAft>
              <a:buNone/>
            </a:pPr>
            <a:endParaRPr sz="1500" b="0" i="0" u="none" strike="noStrike" cap="none">
              <a:solidFill>
                <a:srgbClr val="3F3F3F"/>
              </a:solidFill>
              <a:latin typeface="Trebuchet MS"/>
              <a:ea typeface="Trebuchet MS"/>
              <a:cs typeface="Trebuchet MS"/>
              <a:sym typeface="Trebuchet MS"/>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sndAc>
          <p:stSnd>
            <p:snd r:embed="rId3" name="sfx3.wav"/>
          </p:stSnd>
        </p:sndAc>
      </p:transition>
    </mc:Choice>
    <mc:Fallback>
      <p:transition spd="slow">
        <p:blinds dir="vert"/>
        <p:sndAc>
          <p:stSnd>
            <p:snd r:embed="rId3" name="sfx3.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6"/>
        <p:cNvGrpSpPr/>
        <p:nvPr/>
      </p:nvGrpSpPr>
      <p:grpSpPr>
        <a:xfrm>
          <a:off x="0" y="0"/>
          <a:ext cx="0" cy="0"/>
          <a:chOff x="0" y="0"/>
          <a:chExt cx="0" cy="0"/>
        </a:xfrm>
      </p:grpSpPr>
      <p:grpSp>
        <p:nvGrpSpPr>
          <p:cNvPr id="177" name="Google Shape;177;p3"/>
          <p:cNvGrpSpPr/>
          <p:nvPr/>
        </p:nvGrpSpPr>
        <p:grpSpPr>
          <a:xfrm>
            <a:off x="0" y="-8467"/>
            <a:ext cx="12192000" cy="6866467"/>
            <a:chOff x="0" y="-8467"/>
            <a:chExt cx="12192000" cy="6866467"/>
          </a:xfrm>
        </p:grpSpPr>
        <p:cxnSp>
          <p:nvCxnSpPr>
            <p:cNvPr id="178" name="Google Shape;178;p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79" name="Google Shape;179;p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80" name="Google Shape;180;p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81" name="Google Shape;181;p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82" name="Google Shape;182;p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84" name="Google Shape;184;p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85" name="Google Shape;185;p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86" name="Google Shape;186;p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3"/>
          <p:cNvSpPr/>
          <p:nvPr/>
        </p:nvSpPr>
        <p:spPr>
          <a:xfrm>
            <a:off x="0" y="-1"/>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189" name="Google Shape;189;p3" descr="Star Anise Tea - Easy and Healthy Beverage! - Hint of Healthy"/>
          <p:cNvPicPr preferRelativeResize="0"/>
          <p:nvPr/>
        </p:nvPicPr>
        <p:blipFill rotWithShape="1">
          <a:blip r:embed="rId4">
            <a:alphaModFix/>
          </a:blip>
          <a:srcRect t="8818" r="1" b="5692"/>
          <a:stretch/>
        </p:blipFill>
        <p:spPr>
          <a:xfrm>
            <a:off x="20" y="1"/>
            <a:ext cx="6016469" cy="6858001"/>
          </a:xfrm>
          <a:custGeom>
            <a:avLst/>
            <a:gdLst/>
            <a:ahLst/>
            <a:cxnLst/>
            <a:rect l="l" t="t" r="r" b="b"/>
            <a:pathLst>
              <a:path w="6016489" h="6858001" extrusionOk="0">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a:solidFill>
            <a:srgbClr val="ECECEC"/>
          </a:solidFill>
          <a:ln>
            <a:noFill/>
          </a:ln>
        </p:spPr>
      </p:pic>
      <p:pic>
        <p:nvPicPr>
          <p:cNvPr id="190" name="Google Shape;190;p3" descr="The Correct Anise Pronunciation"/>
          <p:cNvPicPr preferRelativeResize="0">
            <a:picLocks noGrp="1"/>
          </p:cNvPicPr>
          <p:nvPr>
            <p:ph type="body" idx="1"/>
          </p:nvPr>
        </p:nvPicPr>
        <p:blipFill rotWithShape="1">
          <a:blip r:embed="rId5">
            <a:alphaModFix/>
          </a:blip>
          <a:srcRect r="-1" b="6448"/>
          <a:stretch/>
        </p:blipFill>
        <p:spPr>
          <a:xfrm>
            <a:off x="4307056" y="10"/>
            <a:ext cx="4831627" cy="4520001"/>
          </a:xfrm>
          <a:prstGeom prst="rect">
            <a:avLst/>
          </a:prstGeom>
          <a:noFill/>
          <a:ln>
            <a:noFill/>
          </a:ln>
        </p:spPr>
      </p:pic>
      <p:pic>
        <p:nvPicPr>
          <p:cNvPr id="191" name="Google Shape;191;p3" descr="Star Anise Or Anise Plants: Learn About Anise And Star Anise Differences"/>
          <p:cNvPicPr preferRelativeResize="0"/>
          <p:nvPr/>
        </p:nvPicPr>
        <p:blipFill rotWithShape="1">
          <a:blip r:embed="rId6">
            <a:alphaModFix/>
          </a:blip>
          <a:srcRect l="6428" r="14503" b="-2"/>
          <a:stretch/>
        </p:blipFill>
        <p:spPr>
          <a:xfrm>
            <a:off x="4068531" y="-1"/>
            <a:ext cx="8123469" cy="6858000"/>
          </a:xfrm>
          <a:custGeom>
            <a:avLst/>
            <a:gdLst/>
            <a:ahLst/>
            <a:cxnLst/>
            <a:rect l="l" t="t" r="r" b="b"/>
            <a:pathLst>
              <a:path w="8123469" h="6858000" extrusionOk="0">
                <a:moveTo>
                  <a:pt x="5181344" y="0"/>
                </a:moveTo>
                <a:lnTo>
                  <a:pt x="8123469" y="0"/>
                </a:lnTo>
                <a:lnTo>
                  <a:pt x="8123469" y="6858000"/>
                </a:lnTo>
                <a:lnTo>
                  <a:pt x="0" y="6858000"/>
                </a:lnTo>
                <a:close/>
              </a:path>
            </a:pathLst>
          </a:cu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p:dissolve/>
        <p:sndAc>
          <p:stSnd>
            <p:snd r:embed="rId3" name="sfx5.wav"/>
          </p:stSnd>
        </p:sndAc>
      </p:transition>
    </mc:Choice>
    <mc:Fallback>
      <p:transition spd="slow">
        <p:dissolve/>
        <p:sndAc>
          <p:stSnd>
            <p:snd r:embed="rId3" name="sfx5.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txBox="1">
            <a:spLocks noGrp="1"/>
          </p:cNvSpPr>
          <p:nvPr>
            <p:ph type="subTitle" idx="1"/>
          </p:nvPr>
        </p:nvSpPr>
        <p:spPr>
          <a:xfrm>
            <a:off x="836024" y="957944"/>
            <a:ext cx="5077096" cy="54020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80"/>
              <a:buNone/>
            </a:pPr>
            <a:r>
              <a:rPr lang="en-US" sz="1600">
                <a:solidFill>
                  <a:schemeClr val="dk1"/>
                </a:solidFill>
              </a:rPr>
              <a:t/>
            </a:r>
            <a:br>
              <a:rPr lang="en-US" sz="1600">
                <a:solidFill>
                  <a:schemeClr val="dk1"/>
                </a:solidFill>
              </a:rPr>
            </a:br>
            <a:r>
              <a:rPr lang="en-US" sz="1600" b="1">
                <a:solidFill>
                  <a:schemeClr val="dk1"/>
                </a:solidFill>
              </a:rPr>
              <a:t> </a:t>
            </a:r>
            <a:endParaRPr/>
          </a:p>
        </p:txBody>
      </p:sp>
      <p:sp>
        <p:nvSpPr>
          <p:cNvPr id="197" name="Google Shape;197;p4"/>
          <p:cNvSpPr txBox="1"/>
          <p:nvPr/>
        </p:nvSpPr>
        <p:spPr>
          <a:xfrm>
            <a:off x="5256446" y="1754776"/>
            <a:ext cx="4250019" cy="466940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600"/>
              <a:buFont typeface="Arial"/>
              <a:buNone/>
            </a:pPr>
            <a:r>
              <a:rPr lang="en-US" sz="3600" b="1" i="0" u="none" strike="noStrike" cap="none" dirty="0">
                <a:solidFill>
                  <a:schemeClr val="dk1"/>
                </a:solidFill>
                <a:latin typeface="Trebuchet MS"/>
                <a:ea typeface="Trebuchet MS"/>
                <a:cs typeface="Trebuchet MS"/>
                <a:sym typeface="Trebuchet MS"/>
              </a:rPr>
              <a:t>What is  lavender </a:t>
            </a:r>
            <a:endParaRPr sz="3600" b="1" i="0" u="none" strike="noStrike" cap="none" dirty="0">
              <a:solidFill>
                <a:schemeClr val="dk1"/>
              </a:solidFill>
              <a:latin typeface="Trebuchet MS"/>
              <a:ea typeface="Trebuchet MS"/>
              <a:cs typeface="Trebuchet MS"/>
              <a:sym typeface="Trebuchet MS"/>
            </a:endParaRPr>
          </a:p>
          <a:p>
            <a:pPr marL="0" marR="0" lvl="0" indent="0" algn="ctr" rtl="0">
              <a:lnSpc>
                <a:spcPct val="90000"/>
              </a:lnSpc>
              <a:spcBef>
                <a:spcPts val="1000"/>
              </a:spcBef>
              <a:spcAft>
                <a:spcPts val="0"/>
              </a:spcAft>
              <a:buClr>
                <a:schemeClr val="dk1"/>
              </a:buClr>
              <a:buSzPts val="3600"/>
              <a:buFont typeface="Arial"/>
              <a:buNone/>
            </a:pPr>
            <a:r>
              <a:rPr lang="en-US" sz="3600" b="1" i="0" u="none" strike="noStrike" cap="none" dirty="0">
                <a:solidFill>
                  <a:schemeClr val="dk1"/>
                </a:solidFill>
                <a:latin typeface="Trebuchet MS"/>
                <a:ea typeface="Trebuchet MS"/>
                <a:cs typeface="Trebuchet MS"/>
                <a:sym typeface="Trebuchet MS"/>
              </a:rPr>
              <a:t>good for?</a:t>
            </a:r>
            <a:endParaRPr dirty="0"/>
          </a:p>
          <a:p>
            <a:pPr marL="0" marR="0" lvl="0" indent="0" algn="ctr" rtl="0">
              <a:lnSpc>
                <a:spcPct val="90000"/>
              </a:lnSpc>
              <a:spcBef>
                <a:spcPts val="1000"/>
              </a:spcBef>
              <a:spcAft>
                <a:spcPts val="0"/>
              </a:spcAft>
              <a:buClr>
                <a:schemeClr val="dk1"/>
              </a:buClr>
              <a:buSzPts val="2800"/>
              <a:buFont typeface="Arial"/>
              <a:buNone/>
            </a:pPr>
            <a:endParaRPr sz="2800" b="1" i="0" u="none" strike="noStrike" cap="none" dirty="0">
              <a:solidFill>
                <a:schemeClr val="dk1"/>
              </a:solidFill>
              <a:latin typeface="Trebuchet MS"/>
              <a:ea typeface="Trebuchet MS"/>
              <a:cs typeface="Trebuchet MS"/>
              <a:sym typeface="Trebuchet MS"/>
            </a:endParaRPr>
          </a:p>
          <a:p>
            <a:pPr marL="0" marR="0" lvl="0" indent="0" algn="ctr" rtl="0">
              <a:lnSpc>
                <a:spcPct val="90000"/>
              </a:lnSpc>
              <a:spcBef>
                <a:spcPts val="1000"/>
              </a:spcBef>
              <a:spcAft>
                <a:spcPts val="0"/>
              </a:spcAft>
              <a:buClr>
                <a:schemeClr val="dk1"/>
              </a:buClr>
              <a:buSzPts val="2800"/>
              <a:buFont typeface="Arial"/>
              <a:buNone/>
            </a:pPr>
            <a:r>
              <a:rPr lang="en-US" sz="2800" b="0" i="1" u="none" strike="noStrike" cap="none" dirty="0">
                <a:solidFill>
                  <a:schemeClr val="dk1"/>
                </a:solidFill>
                <a:latin typeface="Trebuchet MS"/>
                <a:ea typeface="Trebuchet MS"/>
                <a:cs typeface="Trebuchet MS"/>
                <a:sym typeface="Trebuchet MS"/>
              </a:rPr>
              <a:t>Lavender oil can help </a:t>
            </a:r>
            <a:r>
              <a:rPr lang="en-US" sz="2800" b="0" i="1" u="none" strike="noStrike" cap="none" dirty="0" smtClean="0">
                <a:solidFill>
                  <a:schemeClr val="dk1"/>
                </a:solidFill>
                <a:latin typeface="Trebuchet MS"/>
                <a:ea typeface="Trebuchet MS"/>
                <a:cs typeface="Trebuchet MS"/>
                <a:sym typeface="Trebuchet MS"/>
              </a:rPr>
              <a:t>heal </a:t>
            </a:r>
            <a:r>
              <a:rPr lang="en-US" sz="2800" b="0" i="1" u="none" strike="noStrike" cap="none" dirty="0">
                <a:solidFill>
                  <a:schemeClr val="dk1"/>
                </a:solidFill>
                <a:latin typeface="Trebuchet MS"/>
                <a:ea typeface="Trebuchet MS"/>
                <a:cs typeface="Trebuchet MS"/>
                <a:sym typeface="Trebuchet MS"/>
              </a:rPr>
              <a:t>minor burns and bug bites. Also, it may be useful for treating anxiety, insomnia and depression</a:t>
            </a:r>
            <a:r>
              <a:rPr lang="en-US" sz="2800" b="0" i="0" u="none" strike="noStrike" cap="none" dirty="0">
                <a:solidFill>
                  <a:schemeClr val="dk1"/>
                </a:solidFill>
                <a:latin typeface="Trebuchet MS"/>
                <a:ea typeface="Trebuchet MS"/>
                <a:cs typeface="Trebuchet MS"/>
                <a:sym typeface="Trebuchet MS"/>
              </a:rPr>
              <a:t>.</a:t>
            </a:r>
            <a:endParaRPr sz="2800" b="1" i="0" u="none" strike="noStrike" cap="none" dirty="0">
              <a:solidFill>
                <a:schemeClr val="dk1"/>
              </a:solidFill>
              <a:latin typeface="Trebuchet MS"/>
              <a:ea typeface="Trebuchet MS"/>
              <a:cs typeface="Trebuchet MS"/>
              <a:sym typeface="Trebuchet MS"/>
            </a:endParaRPr>
          </a:p>
        </p:txBody>
      </p:sp>
      <p:sp>
        <p:nvSpPr>
          <p:cNvPr id="198" name="Google Shape;198;p4"/>
          <p:cNvSpPr txBox="1"/>
          <p:nvPr/>
        </p:nvSpPr>
        <p:spPr>
          <a:xfrm>
            <a:off x="1987380" y="340697"/>
            <a:ext cx="625384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i="0" u="none" strike="noStrike" cap="none">
                <a:solidFill>
                  <a:schemeClr val="dk1"/>
                </a:solidFill>
                <a:latin typeface="Trebuchet MS"/>
                <a:ea typeface="Trebuchet MS"/>
                <a:cs typeface="Trebuchet MS"/>
                <a:sym typeface="Trebuchet MS"/>
              </a:rPr>
              <a:t>Lavender</a:t>
            </a:r>
            <a:endParaRPr/>
          </a:p>
        </p:txBody>
      </p:sp>
      <p:pic>
        <p:nvPicPr>
          <p:cNvPr id="199" name="Google Shape;199;p4" descr="Why lavender names are so confusing - and how to make it clear"/>
          <p:cNvPicPr preferRelativeResize="0"/>
          <p:nvPr/>
        </p:nvPicPr>
        <p:blipFill rotWithShape="1">
          <a:blip r:embed="rId4">
            <a:alphaModFix/>
          </a:blip>
          <a:srcRect/>
          <a:stretch/>
        </p:blipFill>
        <p:spPr>
          <a:xfrm>
            <a:off x="715146" y="1336627"/>
            <a:ext cx="3815665" cy="508755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p:split orient="vert"/>
        <p:sndAc>
          <p:stSnd>
            <p:snd r:embed="rId3" name="sfx6.wav"/>
          </p:stSnd>
        </p:sndAc>
      </p:transition>
    </mc:Choice>
    <mc:Fallback>
      <p:transition spd="slow">
        <p:split orient="vert"/>
        <p:sndAc>
          <p:stSnd>
            <p:snd r:embed="rId3" name="sfx6.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5"/>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05" name="Google Shape;205;p5" descr="Is Lavender Good Or Bad? | 2021 Guide For Health, Environment, Animals,  Laborers — HEALabel"/>
          <p:cNvPicPr preferRelativeResize="0"/>
          <p:nvPr/>
        </p:nvPicPr>
        <p:blipFill rotWithShape="1">
          <a:blip r:embed="rId4">
            <a:alphaModFix/>
          </a:blip>
          <a:srcRect r="13489"/>
          <a:stretch/>
        </p:blipFill>
        <p:spPr>
          <a:xfrm>
            <a:off x="-1" y="10"/>
            <a:ext cx="7370057" cy="6857990"/>
          </a:xfrm>
          <a:prstGeom prst="rect">
            <a:avLst/>
          </a:prstGeom>
          <a:noFill/>
          <a:ln>
            <a:noFill/>
          </a:ln>
        </p:spPr>
      </p:pic>
      <p:pic>
        <p:nvPicPr>
          <p:cNvPr id="206" name="Google Shape;206;p5" descr="Lavandula angustifolia &amp;#39;Royal Purple&amp;#39; (Lavender)"/>
          <p:cNvPicPr preferRelativeResize="0"/>
          <p:nvPr/>
        </p:nvPicPr>
        <p:blipFill rotWithShape="1">
          <a:blip r:embed="rId5">
            <a:alphaModFix/>
          </a:blip>
          <a:srcRect t="34603" r="-3" b="8626"/>
          <a:stretch/>
        </p:blipFill>
        <p:spPr>
          <a:xfrm>
            <a:off x="7339576" y="74273"/>
            <a:ext cx="4850900" cy="3485791"/>
          </a:xfrm>
          <a:prstGeom prst="rect">
            <a:avLst/>
          </a:prstGeom>
          <a:noFill/>
          <a:ln>
            <a:noFill/>
          </a:ln>
        </p:spPr>
      </p:pic>
      <p:pic>
        <p:nvPicPr>
          <p:cNvPr id="207" name="Google Shape;207;p5" descr="Finally, A &amp;#39;Phenomenal&amp;#39; Lavender That Looks Good All Winter - Here By Design"/>
          <p:cNvPicPr preferRelativeResize="0"/>
          <p:nvPr/>
        </p:nvPicPr>
        <p:blipFill rotWithShape="1">
          <a:blip r:embed="rId6">
            <a:alphaModFix/>
          </a:blip>
          <a:srcRect t="4189" r="-3" b="-3"/>
          <a:stretch/>
        </p:blipFill>
        <p:spPr>
          <a:xfrm>
            <a:off x="7370054" y="3346704"/>
            <a:ext cx="4886382" cy="351128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sndAc>
          <p:stSnd>
            <p:snd r:embed="rId3" name="sfx7.wav"/>
          </p:stSnd>
        </p:sndAc>
      </p:transition>
    </mc:Choice>
    <mc:Fallback>
      <p:transition spd="med">
        <p:fade/>
        <p:sndAc>
          <p:stSnd>
            <p:snd r:embed="rId3" name="sfx7.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6"/>
          <p:cNvSpPr txBox="1"/>
          <p:nvPr/>
        </p:nvSpPr>
        <p:spPr>
          <a:xfrm>
            <a:off x="172994" y="1921457"/>
            <a:ext cx="6253842" cy="103607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r>
              <a:rPr lang="en-US" sz="2400" b="1" i="0" u="none" strike="noStrike" cap="none">
                <a:solidFill>
                  <a:schemeClr val="dk1"/>
                </a:solidFill>
                <a:latin typeface="Trebuchet MS"/>
                <a:ea typeface="Trebuchet MS"/>
                <a:cs typeface="Trebuchet MS"/>
                <a:sym typeface="Trebuchet MS"/>
              </a:rPr>
              <a:t> </a:t>
            </a:r>
            <a:r>
              <a:rPr lang="en-US" sz="3200" b="1" i="0" u="none" strike="noStrike" cap="none">
                <a:solidFill>
                  <a:schemeClr val="dk1"/>
                </a:solidFill>
                <a:latin typeface="Trebuchet MS"/>
                <a:ea typeface="Trebuchet MS"/>
                <a:cs typeface="Trebuchet MS"/>
                <a:sym typeface="Trebuchet MS"/>
              </a:rPr>
              <a:t>What is THYME good for?</a:t>
            </a:r>
            <a:endParaRPr/>
          </a:p>
          <a:p>
            <a:pPr marL="0" marR="0" lvl="0" indent="0" algn="ctr" rtl="0">
              <a:lnSpc>
                <a:spcPct val="90000"/>
              </a:lnSpc>
              <a:spcBef>
                <a:spcPts val="1000"/>
              </a:spcBef>
              <a:spcAft>
                <a:spcPts val="0"/>
              </a:spcAft>
              <a:buClr>
                <a:schemeClr val="dk1"/>
              </a:buClr>
              <a:buSzPts val="2400"/>
              <a:buFont typeface="Arial"/>
              <a:buNone/>
            </a:pPr>
            <a:endParaRPr sz="2400" b="1" i="0" u="none" strike="noStrike" cap="none">
              <a:solidFill>
                <a:schemeClr val="dk1"/>
              </a:solidFill>
              <a:latin typeface="Trebuchet MS"/>
              <a:ea typeface="Trebuchet MS"/>
              <a:cs typeface="Trebuchet MS"/>
              <a:sym typeface="Trebuchet MS"/>
            </a:endParaRPr>
          </a:p>
        </p:txBody>
      </p:sp>
      <p:sp>
        <p:nvSpPr>
          <p:cNvPr id="213" name="Google Shape;213;p6"/>
          <p:cNvSpPr/>
          <p:nvPr/>
        </p:nvSpPr>
        <p:spPr>
          <a:xfrm>
            <a:off x="645473" y="2957532"/>
            <a:ext cx="3911029"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0" i="1" u="none" strike="noStrike" cap="none">
                <a:solidFill>
                  <a:srgbClr val="333333"/>
                </a:solidFill>
                <a:latin typeface="Open Sans"/>
                <a:ea typeface="Open Sans"/>
                <a:cs typeface="Open Sans"/>
                <a:sym typeface="Open Sans"/>
              </a:rPr>
              <a:t>Thyme is taken for:</a:t>
            </a:r>
            <a:endParaRPr/>
          </a:p>
          <a:p>
            <a:pPr marL="342900" marR="0" lvl="0" indent="-342900" algn="just" rtl="0">
              <a:spcBef>
                <a:spcPts val="0"/>
              </a:spcBef>
              <a:spcAft>
                <a:spcPts val="0"/>
              </a:spcAft>
              <a:buClr>
                <a:srgbClr val="333333"/>
              </a:buClr>
              <a:buSzPts val="3200"/>
              <a:buFont typeface="Arial"/>
              <a:buChar char="•"/>
            </a:pPr>
            <a:r>
              <a:rPr lang="en-US" sz="3200" b="0" i="1" u="none" strike="noStrike" cap="none">
                <a:solidFill>
                  <a:srgbClr val="333333"/>
                </a:solidFill>
                <a:latin typeface="Open Sans"/>
                <a:ea typeface="Open Sans"/>
                <a:cs typeface="Open Sans"/>
                <a:sym typeface="Open Sans"/>
              </a:rPr>
              <a:t>Cough </a:t>
            </a:r>
            <a:endParaRPr/>
          </a:p>
          <a:p>
            <a:pPr marL="342900" marR="0" lvl="0" indent="-342900" algn="just" rtl="0">
              <a:spcBef>
                <a:spcPts val="0"/>
              </a:spcBef>
              <a:spcAft>
                <a:spcPts val="0"/>
              </a:spcAft>
              <a:buClr>
                <a:srgbClr val="333333"/>
              </a:buClr>
              <a:buSzPts val="3200"/>
              <a:buFont typeface="Arial"/>
              <a:buChar char="•"/>
            </a:pPr>
            <a:r>
              <a:rPr lang="en-US" sz="3200" b="0" i="1" u="none" strike="noStrike" cap="none">
                <a:solidFill>
                  <a:srgbClr val="333333"/>
                </a:solidFill>
                <a:latin typeface="Open Sans"/>
                <a:ea typeface="Open Sans"/>
                <a:cs typeface="Open Sans"/>
                <a:sym typeface="Open Sans"/>
              </a:rPr>
              <a:t>Sore throat </a:t>
            </a:r>
            <a:endParaRPr/>
          </a:p>
          <a:p>
            <a:pPr marL="342900" marR="0" lvl="0" indent="-342900" algn="just" rtl="0">
              <a:spcBef>
                <a:spcPts val="0"/>
              </a:spcBef>
              <a:spcAft>
                <a:spcPts val="0"/>
              </a:spcAft>
              <a:buClr>
                <a:srgbClr val="333333"/>
              </a:buClr>
              <a:buSzPts val="3200"/>
              <a:buFont typeface="Arial"/>
              <a:buChar char="•"/>
            </a:pPr>
            <a:r>
              <a:rPr lang="en-US" sz="3200" b="0" i="1" u="none" strike="noStrike" cap="none">
                <a:solidFill>
                  <a:srgbClr val="333333"/>
                </a:solidFill>
                <a:latin typeface="Open Sans"/>
                <a:ea typeface="Open Sans"/>
                <a:cs typeface="Open Sans"/>
                <a:sym typeface="Open Sans"/>
              </a:rPr>
              <a:t>Colic</a:t>
            </a:r>
            <a:endParaRPr sz="3200" b="0" i="1" u="none" strike="noStrike" cap="none">
              <a:solidFill>
                <a:srgbClr val="333333"/>
              </a:solidFill>
              <a:latin typeface="Open Sans"/>
              <a:ea typeface="Open Sans"/>
              <a:cs typeface="Open Sans"/>
              <a:sym typeface="Open Sans"/>
            </a:endParaRPr>
          </a:p>
          <a:p>
            <a:pPr marL="342900" marR="0" lvl="0" indent="-342900" algn="just" rtl="0">
              <a:spcBef>
                <a:spcPts val="0"/>
              </a:spcBef>
              <a:spcAft>
                <a:spcPts val="0"/>
              </a:spcAft>
              <a:buClr>
                <a:srgbClr val="333333"/>
              </a:buClr>
              <a:buSzPts val="3200"/>
              <a:buFont typeface="Arial"/>
              <a:buChar char="•"/>
            </a:pPr>
            <a:r>
              <a:rPr lang="en-US" sz="3200" b="0" i="1" u="none" strike="noStrike" cap="none">
                <a:solidFill>
                  <a:srgbClr val="333333"/>
                </a:solidFill>
                <a:latin typeface="Open Sans"/>
                <a:ea typeface="Open Sans"/>
                <a:cs typeface="Open Sans"/>
                <a:sym typeface="Open Sans"/>
              </a:rPr>
              <a:t>Upset stomach </a:t>
            </a:r>
            <a:endParaRPr/>
          </a:p>
          <a:p>
            <a:pPr marL="342900" marR="0" lvl="0" indent="-342900" algn="just" rtl="0">
              <a:spcBef>
                <a:spcPts val="0"/>
              </a:spcBef>
              <a:spcAft>
                <a:spcPts val="0"/>
              </a:spcAft>
              <a:buClr>
                <a:srgbClr val="333333"/>
              </a:buClr>
              <a:buSzPts val="3200"/>
              <a:buFont typeface="Arial"/>
              <a:buChar char="•"/>
            </a:pPr>
            <a:r>
              <a:rPr lang="en-US" sz="3200" b="0" i="1" u="none" strike="noStrike" cap="none">
                <a:solidFill>
                  <a:srgbClr val="333333"/>
                </a:solidFill>
                <a:latin typeface="Open Sans"/>
                <a:ea typeface="Open Sans"/>
                <a:cs typeface="Open Sans"/>
                <a:sym typeface="Open Sans"/>
              </a:rPr>
              <a:t>Skin disorders</a:t>
            </a:r>
            <a:endParaRPr sz="3200" b="0" i="1" u="none" strike="noStrike" cap="none">
              <a:solidFill>
                <a:srgbClr val="333333"/>
              </a:solidFill>
              <a:latin typeface="Open Sans"/>
              <a:ea typeface="Open Sans"/>
              <a:cs typeface="Open Sans"/>
              <a:sym typeface="Open Sans"/>
            </a:endParaRPr>
          </a:p>
        </p:txBody>
      </p:sp>
      <p:pic>
        <p:nvPicPr>
          <p:cNvPr id="214" name="Google Shape;214;p6" descr="Thyme-Bundle.jpg"/>
          <p:cNvPicPr preferRelativeResize="0"/>
          <p:nvPr/>
        </p:nvPicPr>
        <p:blipFill rotWithShape="1">
          <a:blip r:embed="rId4">
            <a:alphaModFix/>
          </a:blip>
          <a:srcRect b="7156"/>
          <a:stretch/>
        </p:blipFill>
        <p:spPr>
          <a:xfrm>
            <a:off x="5847068" y="2329731"/>
            <a:ext cx="4275861" cy="2137592"/>
          </a:xfrm>
          <a:prstGeom prst="rect">
            <a:avLst/>
          </a:prstGeom>
          <a:noFill/>
          <a:ln>
            <a:noFill/>
          </a:ln>
        </p:spPr>
      </p:pic>
      <p:sp>
        <p:nvSpPr>
          <p:cNvPr id="215" name="Google Shape;215;p6"/>
          <p:cNvSpPr txBox="1"/>
          <p:nvPr/>
        </p:nvSpPr>
        <p:spPr>
          <a:xfrm>
            <a:off x="2584106" y="297732"/>
            <a:ext cx="625384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chemeClr val="dk1"/>
                </a:solidFill>
                <a:latin typeface="Trebuchet MS"/>
                <a:ea typeface="Trebuchet MS"/>
                <a:cs typeface="Trebuchet MS"/>
                <a:sym typeface="Trebuchet MS"/>
              </a:rPr>
              <a:t>Thyme</a:t>
            </a:r>
            <a:endParaRPr sz="4400" b="1" i="0" u="none" strike="noStrike" cap="none">
              <a:solidFill>
                <a:schemeClr val="dk1"/>
              </a:solidFill>
              <a:latin typeface="Trebuchet MS"/>
              <a:ea typeface="Trebuchet MS"/>
              <a:cs typeface="Trebuchet MS"/>
              <a:sym typeface="Trebuchet MS"/>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sndAc>
          <p:stSnd>
            <p:snd r:embed="rId3" name="whoosh.wav"/>
          </p:stSnd>
        </p:sndAc>
      </p:transition>
    </mc:Choice>
    <mc:Fallback>
      <p:transition spd="slow">
        <p:fade/>
        <p:sndAc>
          <p:stSnd>
            <p:snd r:embed="rId3" name="whoosh.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7"/>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pic>
        <p:nvPicPr>
          <p:cNvPr id="221" name="Google Shape;221;p7" descr="Thymus Vulgaris Seeds | Thyme Herb Seeds | Everwilde Farms"/>
          <p:cNvPicPr preferRelativeResize="0"/>
          <p:nvPr/>
        </p:nvPicPr>
        <p:blipFill rotWithShape="1">
          <a:blip r:embed="rId4">
            <a:alphaModFix/>
          </a:blip>
          <a:srcRect l="5154" b="-1"/>
          <a:stretch/>
        </p:blipFill>
        <p:spPr>
          <a:xfrm>
            <a:off x="191086" y="171715"/>
            <a:ext cx="5813197" cy="6129087"/>
          </a:xfrm>
          <a:prstGeom prst="rect">
            <a:avLst/>
          </a:prstGeom>
          <a:noFill/>
          <a:ln>
            <a:noFill/>
          </a:ln>
        </p:spPr>
      </p:pic>
      <p:pic>
        <p:nvPicPr>
          <p:cNvPr id="222" name="Google Shape;222;p7" descr="Thyme Leaves Spice for meat and veggies - Spicy Herbs Online"/>
          <p:cNvPicPr preferRelativeResize="0"/>
          <p:nvPr/>
        </p:nvPicPr>
        <p:blipFill rotWithShape="1">
          <a:blip r:embed="rId5">
            <a:alphaModFix/>
          </a:blip>
          <a:srcRect t="21307" b="24050"/>
          <a:stretch/>
        </p:blipFill>
        <p:spPr>
          <a:xfrm>
            <a:off x="6196929" y="171716"/>
            <a:ext cx="5803986" cy="3171422"/>
          </a:xfrm>
          <a:prstGeom prst="rect">
            <a:avLst/>
          </a:prstGeom>
          <a:noFill/>
          <a:ln>
            <a:noFill/>
          </a:ln>
        </p:spPr>
      </p:pic>
      <p:pic>
        <p:nvPicPr>
          <p:cNvPr id="223" name="Google Shape;223;p7" descr="Greek Thyme: Cooking and Medicinal Info"/>
          <p:cNvPicPr preferRelativeResize="0"/>
          <p:nvPr/>
        </p:nvPicPr>
        <p:blipFill rotWithShape="1">
          <a:blip r:embed="rId6">
            <a:alphaModFix/>
          </a:blip>
          <a:srcRect t="10599" r="-2" b="17048"/>
          <a:stretch/>
        </p:blipFill>
        <p:spPr>
          <a:xfrm>
            <a:off x="6196929" y="3514856"/>
            <a:ext cx="5786386" cy="27859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300">
        <p14:pan dir="u"/>
        <p:sndAc>
          <p:stSnd>
            <p:snd r:embed="rId3" name="laser.wav"/>
          </p:stSnd>
        </p:sndAc>
      </p:transition>
    </mc:Choice>
    <mc:Fallback>
      <p:transition spd="slow">
        <p:fade/>
        <p:sndAc>
          <p:stSnd>
            <p:snd r:embed="rId3" name="laser.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
          <p:cNvSpPr txBox="1">
            <a:spLocks noGrp="1"/>
          </p:cNvSpPr>
          <p:nvPr>
            <p:ph type="title"/>
          </p:nvPr>
        </p:nvSpPr>
        <p:spPr>
          <a:xfrm>
            <a:off x="5928530" y="125659"/>
            <a:ext cx="4472921"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800"/>
              <a:buFont typeface="Century Gothic"/>
              <a:buNone/>
            </a:pPr>
            <a:r>
              <a:rPr lang="en-US" b="1" u="sng" dirty="0"/>
              <a:t>Aloe Vera</a:t>
            </a:r>
            <a:endParaRPr dirty="0"/>
          </a:p>
        </p:txBody>
      </p:sp>
      <p:sp>
        <p:nvSpPr>
          <p:cNvPr id="113" name="Google Shape;113;p1"/>
          <p:cNvSpPr/>
          <p:nvPr/>
        </p:nvSpPr>
        <p:spPr>
          <a:xfrm>
            <a:off x="0" y="0"/>
            <a:ext cx="6579451"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4" name="Google Shape;114;p1" descr="A plate of cucumbers&#10;&#10;Description automatically generated with low confidence"/>
          <p:cNvPicPr preferRelativeResize="0"/>
          <p:nvPr/>
        </p:nvPicPr>
        <p:blipFill rotWithShape="1">
          <a:blip r:embed="rId3">
            <a:alphaModFix/>
          </a:blip>
          <a:srcRect l="22279" r="11568"/>
          <a:stretch/>
        </p:blipFill>
        <p:spPr>
          <a:xfrm>
            <a:off x="727654" y="727628"/>
            <a:ext cx="5367165" cy="5415552"/>
          </a:xfrm>
          <a:prstGeom prst="rect">
            <a:avLst/>
          </a:prstGeom>
          <a:noFill/>
          <a:ln w="228600" cap="sq" cmpd="thickThin">
            <a:solidFill>
              <a:srgbClr val="000000"/>
            </a:solidFill>
            <a:prstDash val="solid"/>
            <a:miter lim="800000"/>
            <a:headEnd type="none" w="sm" len="sm"/>
            <a:tailEnd type="none" w="sm" len="sm"/>
          </a:ln>
        </p:spPr>
      </p:pic>
      <p:sp>
        <p:nvSpPr>
          <p:cNvPr id="115" name="Google Shape;115;p1"/>
          <p:cNvSpPr txBox="1">
            <a:spLocks noGrp="1"/>
          </p:cNvSpPr>
          <p:nvPr>
            <p:ph type="body" idx="1"/>
          </p:nvPr>
        </p:nvSpPr>
        <p:spPr>
          <a:xfrm>
            <a:off x="6822472" y="1861073"/>
            <a:ext cx="3034221" cy="4499386"/>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Font typeface="Noto Sans Symbols"/>
              <a:buChar char="⮚"/>
            </a:pPr>
            <a:r>
              <a:rPr lang="en-US" sz="2400" dirty="0"/>
              <a:t>Aloe Vera is used by many people </a:t>
            </a:r>
            <a:r>
              <a:rPr lang="en-US" sz="2400" dirty="0" smtClean="0"/>
              <a:t>when </a:t>
            </a:r>
            <a:r>
              <a:rPr lang="en-US" sz="2400" dirty="0"/>
              <a:t>their stomach hurts</a:t>
            </a:r>
            <a:r>
              <a:rPr lang="en-US" sz="2400" dirty="0" smtClean="0"/>
              <a:t>.</a:t>
            </a:r>
          </a:p>
          <a:p>
            <a:pPr marL="0" lvl="0" indent="0" algn="l" rtl="0">
              <a:lnSpc>
                <a:spcPct val="100000"/>
              </a:lnSpc>
              <a:spcBef>
                <a:spcPts val="0"/>
              </a:spcBef>
              <a:spcAft>
                <a:spcPts val="0"/>
              </a:spcAft>
              <a:buSzPts val="1800"/>
              <a:buNone/>
            </a:pPr>
            <a:endParaRPr sz="2400" dirty="0"/>
          </a:p>
          <a:p>
            <a:pPr marL="182880" lvl="0" indent="-182880" algn="l" rtl="0">
              <a:lnSpc>
                <a:spcPct val="100000"/>
              </a:lnSpc>
              <a:spcBef>
                <a:spcPts val="900"/>
              </a:spcBef>
              <a:spcAft>
                <a:spcPts val="0"/>
              </a:spcAft>
              <a:buSzPts val="1800"/>
              <a:buFont typeface="Noto Sans Symbols"/>
              <a:buChar char="⮚"/>
            </a:pPr>
            <a:r>
              <a:rPr lang="en-US" sz="2400" dirty="0"/>
              <a:t>Many people put the liquid on their wounds to heal.</a:t>
            </a:r>
            <a:endParaRPr sz="2400" dirty="0"/>
          </a:p>
        </p:txBody>
      </p:sp>
    </p:spTree>
    <p:extLst>
      <p:ext uri="{BB962C8B-B14F-4D97-AF65-F5344CB8AC3E}">
        <p14:creationId xmlns:p14="http://schemas.microsoft.com/office/powerpoint/2010/main" val="176677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xEl>
                                              <p:pRg st="0" end="0"/>
                                            </p:txEl>
                                          </p:spTgt>
                                        </p:tgtEl>
                                        <p:attrNameLst>
                                          <p:attrName>style.visibility</p:attrName>
                                        </p:attrNameLst>
                                      </p:cBhvr>
                                      <p:to>
                                        <p:strVal val="visible"/>
                                      </p:to>
                                    </p:set>
                                    <p:animEffect transition="in" filter="fade">
                                      <p:cBhvr>
                                        <p:cTn id="12" dur="500"/>
                                        <p:tgtEl>
                                          <p:spTgt spid="1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5">
                                            <p:txEl>
                                              <p:pRg st="2" end="2"/>
                                            </p:txEl>
                                          </p:spTgt>
                                        </p:tgtEl>
                                        <p:attrNameLst>
                                          <p:attrName>style.visibility</p:attrName>
                                        </p:attrNameLst>
                                      </p:cBhvr>
                                      <p:to>
                                        <p:strVal val="visible"/>
                                      </p:to>
                                    </p:set>
                                    <p:animEffect transition="in" filter="fade">
                                      <p:cBhvr>
                                        <p:cTn id="17" dur="500"/>
                                        <p:tgtEl>
                                          <p:spTgt spid="1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173</Words>
  <Application>Microsoft Office PowerPoint</Application>
  <PresentationFormat>Widescreen</PresentationFormat>
  <Paragraphs>37</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Noto Sans Symbols</vt:lpstr>
      <vt:lpstr>Trebuchet MS</vt:lpstr>
      <vt:lpstr>Arial</vt:lpstr>
      <vt:lpstr>Open Sans</vt:lpstr>
      <vt:lpstr>Century Gothic</vt:lpstr>
      <vt:lpstr>Facet</vt:lpstr>
      <vt:lpstr>Herbs to the rescue!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Aloe Vera</vt:lpstr>
      <vt:lpstr>Valeriana</vt:lpstr>
      <vt:lpstr>PowerPoint Presentation</vt:lpstr>
      <vt:lpstr>Basil</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Herbs to the rescue!</dc:title>
  <dc:creator>Πολύμνια Τομασίδου</dc:creator>
  <cp:lastModifiedBy>Πολύμνια Τομασίδου</cp:lastModifiedBy>
  <cp:revision>5</cp:revision>
  <dcterms:created xsi:type="dcterms:W3CDTF">2021-10-12T03:29:12Z</dcterms:created>
  <dcterms:modified xsi:type="dcterms:W3CDTF">2021-10-14T09:10:43Z</dcterms:modified>
</cp:coreProperties>
</file>