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9" r:id="rId2"/>
    <p:sldId id="265" r:id="rId3"/>
    <p:sldId id="266" r:id="rId4"/>
    <p:sldId id="256" r:id="rId5"/>
    <p:sldId id="257" r:id="rId6"/>
    <p:sldId id="258" r:id="rId7"/>
    <p:sldId id="259" r:id="rId8"/>
    <p:sldId id="260" r:id="rId9"/>
    <p:sldId id="261" r:id="rId10"/>
    <p:sldId id="262" r:id="rId11"/>
    <p:sldId id="263" r:id="rId12"/>
    <p:sldId id="268" r:id="rId13"/>
    <p:sldId id="267" r:id="rId14"/>
    <p:sldId id="26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93" d="100"/>
          <a:sy n="93" d="100"/>
        </p:scale>
        <p:origin x="91"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B3BFF3-AA16-4387-8B55-A5E83AE44198}"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A2602-F10C-4F69-A4E9-7FAD61C42D09}" type="slidenum">
              <a:rPr lang="en-GB" smtClean="0"/>
              <a:t>‹#›</a:t>
            </a:fld>
            <a:endParaRPr lang="en-GB"/>
          </a:p>
        </p:txBody>
      </p:sp>
    </p:spTree>
    <p:extLst>
      <p:ext uri="{BB962C8B-B14F-4D97-AF65-F5344CB8AC3E}">
        <p14:creationId xmlns:p14="http://schemas.microsoft.com/office/powerpoint/2010/main" val="362167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B3BFF3-AA16-4387-8B55-A5E83AE44198}"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A2602-F10C-4F69-A4E9-7FAD61C42D09}" type="slidenum">
              <a:rPr lang="en-GB" smtClean="0"/>
              <a:t>‹#›</a:t>
            </a:fld>
            <a:endParaRPr lang="en-GB"/>
          </a:p>
        </p:txBody>
      </p:sp>
    </p:spTree>
    <p:extLst>
      <p:ext uri="{BB962C8B-B14F-4D97-AF65-F5344CB8AC3E}">
        <p14:creationId xmlns:p14="http://schemas.microsoft.com/office/powerpoint/2010/main" val="965023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B3BFF3-AA16-4387-8B55-A5E83AE44198}"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A2602-F10C-4F69-A4E9-7FAD61C42D09}"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64414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B3BFF3-AA16-4387-8B55-A5E83AE44198}"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A2602-F10C-4F69-A4E9-7FAD61C42D09}" type="slidenum">
              <a:rPr lang="en-GB" smtClean="0"/>
              <a:t>‹#›</a:t>
            </a:fld>
            <a:endParaRPr lang="en-GB"/>
          </a:p>
        </p:txBody>
      </p:sp>
    </p:spTree>
    <p:extLst>
      <p:ext uri="{BB962C8B-B14F-4D97-AF65-F5344CB8AC3E}">
        <p14:creationId xmlns:p14="http://schemas.microsoft.com/office/powerpoint/2010/main" val="1232707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B3BFF3-AA16-4387-8B55-A5E83AE44198}"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A2602-F10C-4F69-A4E9-7FAD61C42D09}"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42546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B3BFF3-AA16-4387-8B55-A5E83AE44198}"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A2602-F10C-4F69-A4E9-7FAD61C42D09}" type="slidenum">
              <a:rPr lang="en-GB" smtClean="0"/>
              <a:t>‹#›</a:t>
            </a:fld>
            <a:endParaRPr lang="en-GB"/>
          </a:p>
        </p:txBody>
      </p:sp>
    </p:spTree>
    <p:extLst>
      <p:ext uri="{BB962C8B-B14F-4D97-AF65-F5344CB8AC3E}">
        <p14:creationId xmlns:p14="http://schemas.microsoft.com/office/powerpoint/2010/main" val="1515928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B3BFF3-AA16-4387-8B55-A5E83AE44198}"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A2602-F10C-4F69-A4E9-7FAD61C42D09}" type="slidenum">
              <a:rPr lang="en-GB" smtClean="0"/>
              <a:t>‹#›</a:t>
            </a:fld>
            <a:endParaRPr lang="en-GB"/>
          </a:p>
        </p:txBody>
      </p:sp>
    </p:spTree>
    <p:extLst>
      <p:ext uri="{BB962C8B-B14F-4D97-AF65-F5344CB8AC3E}">
        <p14:creationId xmlns:p14="http://schemas.microsoft.com/office/powerpoint/2010/main" val="1294981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B3BFF3-AA16-4387-8B55-A5E83AE44198}"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A2602-F10C-4F69-A4E9-7FAD61C42D09}" type="slidenum">
              <a:rPr lang="en-GB" smtClean="0"/>
              <a:t>‹#›</a:t>
            </a:fld>
            <a:endParaRPr lang="en-GB"/>
          </a:p>
        </p:txBody>
      </p:sp>
    </p:spTree>
    <p:extLst>
      <p:ext uri="{BB962C8B-B14F-4D97-AF65-F5344CB8AC3E}">
        <p14:creationId xmlns:p14="http://schemas.microsoft.com/office/powerpoint/2010/main" val="410780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B3BFF3-AA16-4387-8B55-A5E83AE44198}"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A2602-F10C-4F69-A4E9-7FAD61C42D09}" type="slidenum">
              <a:rPr lang="en-GB" smtClean="0"/>
              <a:t>‹#›</a:t>
            </a:fld>
            <a:endParaRPr lang="en-GB"/>
          </a:p>
        </p:txBody>
      </p:sp>
    </p:spTree>
    <p:extLst>
      <p:ext uri="{BB962C8B-B14F-4D97-AF65-F5344CB8AC3E}">
        <p14:creationId xmlns:p14="http://schemas.microsoft.com/office/powerpoint/2010/main" val="59167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B3BFF3-AA16-4387-8B55-A5E83AE44198}"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A2602-F10C-4F69-A4E9-7FAD61C42D09}" type="slidenum">
              <a:rPr lang="en-GB" smtClean="0"/>
              <a:t>‹#›</a:t>
            </a:fld>
            <a:endParaRPr lang="en-GB"/>
          </a:p>
        </p:txBody>
      </p:sp>
    </p:spTree>
    <p:extLst>
      <p:ext uri="{BB962C8B-B14F-4D97-AF65-F5344CB8AC3E}">
        <p14:creationId xmlns:p14="http://schemas.microsoft.com/office/powerpoint/2010/main" val="4070875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B3BFF3-AA16-4387-8B55-A5E83AE44198}" type="datetimeFigureOut">
              <a:rPr lang="en-GB" smtClean="0"/>
              <a:t>12/10/2021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AA2602-F10C-4F69-A4E9-7FAD61C42D09}" type="slidenum">
              <a:rPr lang="en-GB" smtClean="0"/>
              <a:t>‹#›</a:t>
            </a:fld>
            <a:endParaRPr lang="en-GB"/>
          </a:p>
        </p:txBody>
      </p:sp>
    </p:spTree>
    <p:extLst>
      <p:ext uri="{BB962C8B-B14F-4D97-AF65-F5344CB8AC3E}">
        <p14:creationId xmlns:p14="http://schemas.microsoft.com/office/powerpoint/2010/main" val="3444957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B3BFF3-AA16-4387-8B55-A5E83AE44198}" type="datetimeFigureOut">
              <a:rPr lang="en-GB" smtClean="0"/>
              <a:t>12/10/2021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AA2602-F10C-4F69-A4E9-7FAD61C42D09}" type="slidenum">
              <a:rPr lang="en-GB" smtClean="0"/>
              <a:t>‹#›</a:t>
            </a:fld>
            <a:endParaRPr lang="en-GB"/>
          </a:p>
        </p:txBody>
      </p:sp>
    </p:spTree>
    <p:extLst>
      <p:ext uri="{BB962C8B-B14F-4D97-AF65-F5344CB8AC3E}">
        <p14:creationId xmlns:p14="http://schemas.microsoft.com/office/powerpoint/2010/main" val="353872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B3BFF3-AA16-4387-8B55-A5E83AE44198}" type="datetimeFigureOut">
              <a:rPr lang="en-GB" smtClean="0"/>
              <a:t>12/10/2021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AA2602-F10C-4F69-A4E9-7FAD61C42D09}" type="slidenum">
              <a:rPr lang="en-GB" smtClean="0"/>
              <a:t>‹#›</a:t>
            </a:fld>
            <a:endParaRPr lang="en-GB"/>
          </a:p>
        </p:txBody>
      </p:sp>
    </p:spTree>
    <p:extLst>
      <p:ext uri="{BB962C8B-B14F-4D97-AF65-F5344CB8AC3E}">
        <p14:creationId xmlns:p14="http://schemas.microsoft.com/office/powerpoint/2010/main" val="123107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3BFF3-AA16-4387-8B55-A5E83AE44198}" type="datetimeFigureOut">
              <a:rPr lang="en-GB" smtClean="0"/>
              <a:t>12/10/2021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AA2602-F10C-4F69-A4E9-7FAD61C42D09}" type="slidenum">
              <a:rPr lang="en-GB" smtClean="0"/>
              <a:t>‹#›</a:t>
            </a:fld>
            <a:endParaRPr lang="en-GB"/>
          </a:p>
        </p:txBody>
      </p:sp>
    </p:spTree>
    <p:extLst>
      <p:ext uri="{BB962C8B-B14F-4D97-AF65-F5344CB8AC3E}">
        <p14:creationId xmlns:p14="http://schemas.microsoft.com/office/powerpoint/2010/main" val="2310682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B3BFF3-AA16-4387-8B55-A5E83AE44198}" type="datetimeFigureOut">
              <a:rPr lang="en-GB" smtClean="0"/>
              <a:t>12/10/2021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AA2602-F10C-4F69-A4E9-7FAD61C42D09}" type="slidenum">
              <a:rPr lang="en-GB" smtClean="0"/>
              <a:t>‹#›</a:t>
            </a:fld>
            <a:endParaRPr lang="en-GB"/>
          </a:p>
        </p:txBody>
      </p:sp>
    </p:spTree>
    <p:extLst>
      <p:ext uri="{BB962C8B-B14F-4D97-AF65-F5344CB8AC3E}">
        <p14:creationId xmlns:p14="http://schemas.microsoft.com/office/powerpoint/2010/main" val="3225942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B3BFF3-AA16-4387-8B55-A5E83AE44198}" type="datetimeFigureOut">
              <a:rPr lang="en-GB" smtClean="0"/>
              <a:t>12/10/2021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AA2602-F10C-4F69-A4E9-7FAD61C42D09}" type="slidenum">
              <a:rPr lang="en-GB" smtClean="0"/>
              <a:t>‹#›</a:t>
            </a:fld>
            <a:endParaRPr lang="en-GB"/>
          </a:p>
        </p:txBody>
      </p:sp>
    </p:spTree>
    <p:extLst>
      <p:ext uri="{BB962C8B-B14F-4D97-AF65-F5344CB8AC3E}">
        <p14:creationId xmlns:p14="http://schemas.microsoft.com/office/powerpoint/2010/main" val="2671788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B3BFF3-AA16-4387-8B55-A5E83AE44198}" type="datetimeFigureOut">
              <a:rPr lang="en-GB" smtClean="0"/>
              <a:t>12/10/2021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FAA2602-F10C-4F69-A4E9-7FAD61C42D09}" type="slidenum">
              <a:rPr lang="en-GB" smtClean="0"/>
              <a:t>‹#›</a:t>
            </a:fld>
            <a:endParaRPr lang="en-GB"/>
          </a:p>
        </p:txBody>
      </p:sp>
    </p:spTree>
    <p:extLst>
      <p:ext uri="{BB962C8B-B14F-4D97-AF65-F5344CB8AC3E}">
        <p14:creationId xmlns:p14="http://schemas.microsoft.com/office/powerpoint/2010/main" val="28656886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NUL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NULL"/><Relationship Id="rId5" Type="http://schemas.openxmlformats.org/officeDocument/2006/relationships/image" Target="../media/image21.jpeg"/><Relationship Id="rId4" Type="http://schemas.openxmlformats.org/officeDocument/2006/relationships/image" Target="../media/image20.jfif"/></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NUL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audio" Target="NUL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How to Preserve Your Herbs | Foodal">
            <a:extLst>
              <a:ext uri="{FF2B5EF4-FFF2-40B4-BE49-F238E27FC236}">
                <a16:creationId xmlns:a16="http://schemas.microsoft.com/office/drawing/2014/main" id="{DE829CB4-EA63-4ADA-8B85-B6CE80CBFC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22" t="3416" r="12005"/>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5CC79DA-D7A1-4FC3-82AA-1FA909A247D1}"/>
              </a:ext>
            </a:extLst>
          </p:cNvPr>
          <p:cNvSpPr>
            <a:spLocks noGrp="1"/>
          </p:cNvSpPr>
          <p:nvPr>
            <p:ph type="ctrTitle"/>
          </p:nvPr>
        </p:nvSpPr>
        <p:spPr>
          <a:xfrm>
            <a:off x="593380" y="840869"/>
            <a:ext cx="4088190" cy="2369093"/>
          </a:xfrm>
        </p:spPr>
        <p:txBody>
          <a:bodyPr>
            <a:normAutofit/>
          </a:bodyPr>
          <a:lstStyle/>
          <a:p>
            <a:r>
              <a:rPr lang="en-GB" b="1" dirty="0"/>
              <a:t>Herbs to the rescue!</a:t>
            </a:r>
          </a:p>
        </p:txBody>
      </p:sp>
      <p:sp>
        <p:nvSpPr>
          <p:cNvPr id="3" name="Subtitle 2">
            <a:extLst>
              <a:ext uri="{FF2B5EF4-FFF2-40B4-BE49-F238E27FC236}">
                <a16:creationId xmlns:a16="http://schemas.microsoft.com/office/drawing/2014/main" id="{77C40CCE-F0B1-4D6E-8559-0E2DCEBA8085}"/>
              </a:ext>
            </a:extLst>
          </p:cNvPr>
          <p:cNvSpPr>
            <a:spLocks noGrp="1"/>
          </p:cNvSpPr>
          <p:nvPr>
            <p:ph type="subTitle" idx="1"/>
          </p:nvPr>
        </p:nvSpPr>
        <p:spPr>
          <a:xfrm>
            <a:off x="677335" y="4050831"/>
            <a:ext cx="4079722" cy="1882609"/>
          </a:xfrm>
        </p:spPr>
        <p:txBody>
          <a:bodyPr>
            <a:noAutofit/>
          </a:bodyPr>
          <a:lstStyle/>
          <a:p>
            <a:r>
              <a:rPr lang="en-GB" sz="2800" dirty="0"/>
              <a:t>By Class 6B</a:t>
            </a:r>
          </a:p>
          <a:p>
            <a:r>
              <a:rPr lang="en-GB" sz="2800" dirty="0" err="1"/>
              <a:t>Tamasos</a:t>
            </a:r>
            <a:r>
              <a:rPr lang="en-GB" sz="2800" dirty="0"/>
              <a:t> Primary School</a:t>
            </a:r>
          </a:p>
          <a:p>
            <a:r>
              <a:rPr lang="en-GB" sz="2800" dirty="0"/>
              <a:t>October 2021</a:t>
            </a:r>
          </a:p>
        </p:txBody>
      </p:sp>
      <p:cxnSp>
        <p:nvCxnSpPr>
          <p:cNvPr id="71" name="Straight Connector 7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8880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CCDB623D-0AD7-487C-9DC1-70CDE5E49AD4}"/>
              </a:ext>
            </a:extLst>
          </p:cNvPr>
          <p:cNvSpPr txBox="1">
            <a:spLocks/>
          </p:cNvSpPr>
          <p:nvPr/>
        </p:nvSpPr>
        <p:spPr>
          <a:xfrm>
            <a:off x="5978978" y="3626531"/>
            <a:ext cx="3839936" cy="27334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b="1" dirty="0"/>
          </a:p>
        </p:txBody>
      </p:sp>
      <p:sp>
        <p:nvSpPr>
          <p:cNvPr id="5" name="TextBox 4">
            <a:extLst>
              <a:ext uri="{FF2B5EF4-FFF2-40B4-BE49-F238E27FC236}">
                <a16:creationId xmlns:a16="http://schemas.microsoft.com/office/drawing/2014/main" id="{B67D97D9-F03A-404E-8FA6-A008ECC5FDC5}"/>
              </a:ext>
            </a:extLst>
          </p:cNvPr>
          <p:cNvSpPr txBox="1"/>
          <p:nvPr/>
        </p:nvSpPr>
        <p:spPr>
          <a:xfrm>
            <a:off x="1364906" y="432454"/>
            <a:ext cx="6253843" cy="923330"/>
          </a:xfrm>
          <a:prstGeom prst="rect">
            <a:avLst/>
          </a:prstGeom>
          <a:noFill/>
        </p:spPr>
        <p:txBody>
          <a:bodyPr wrap="square" rtlCol="0">
            <a:spAutoFit/>
          </a:bodyPr>
          <a:lstStyle/>
          <a:p>
            <a:pPr algn="ctr"/>
            <a:r>
              <a:rPr lang="en-GB" sz="5400" b="1" dirty="0"/>
              <a:t>Spearmint</a:t>
            </a:r>
            <a:endParaRPr lang="en-GB" sz="4400" b="1" dirty="0"/>
          </a:p>
        </p:txBody>
      </p:sp>
      <p:sp>
        <p:nvSpPr>
          <p:cNvPr id="2" name="Rectangle 2"/>
          <p:cNvSpPr>
            <a:spLocks noChangeArrowheads="1"/>
          </p:cNvSpPr>
          <p:nvPr/>
        </p:nvSpPr>
        <p:spPr bwMode="auto">
          <a:xfrm>
            <a:off x="268941" y="59194"/>
            <a:ext cx="65" cy="3388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0" rIns="0" bIns="396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0645AD"/>
              </a:solidFill>
              <a:effectLst/>
              <a:latin typeface="Arial" panose="020B0604020202020204" pitchFamily="34" charset="0"/>
              <a:cs typeface="Arial" panose="020B0604020202020204" pitchFamily="34" charset="0"/>
            </a:endParaRPr>
          </a:p>
        </p:txBody>
      </p:sp>
      <p:sp>
        <p:nvSpPr>
          <p:cNvPr id="8" name="Rectangle 7"/>
          <p:cNvSpPr/>
          <p:nvPr/>
        </p:nvSpPr>
        <p:spPr>
          <a:xfrm>
            <a:off x="393155" y="2603157"/>
            <a:ext cx="3959861" cy="3416320"/>
          </a:xfrm>
          <a:prstGeom prst="rect">
            <a:avLst/>
          </a:prstGeom>
        </p:spPr>
        <p:txBody>
          <a:bodyPr wrap="square">
            <a:spAutoFit/>
          </a:bodyPr>
          <a:lstStyle/>
          <a:p>
            <a:r>
              <a:rPr lang="en-US" sz="2400" i="1" dirty="0">
                <a:solidFill>
                  <a:srgbClr val="202124"/>
                </a:solidFill>
                <a:latin typeface="arial" panose="020B0604020202020204" pitchFamily="34" charset="0"/>
              </a:rPr>
              <a:t>Spearmint is a delicious, minty herb that may improve your health. </a:t>
            </a:r>
          </a:p>
          <a:p>
            <a:r>
              <a:rPr lang="en-US" sz="2400" i="1" dirty="0">
                <a:solidFill>
                  <a:srgbClr val="202124"/>
                </a:solidFill>
                <a:latin typeface="arial" panose="020B0604020202020204" pitchFamily="34" charset="0"/>
              </a:rPr>
              <a:t>It may help balance hormones, lower blood sugar and improve digestion. It may even reduce stress and improve your memory.</a:t>
            </a:r>
            <a:endParaRPr lang="en-US" sz="2400" i="1" dirty="0"/>
          </a:p>
        </p:txBody>
      </p:sp>
      <p:sp>
        <p:nvSpPr>
          <p:cNvPr id="9" name="TextBox 8">
            <a:extLst>
              <a:ext uri="{FF2B5EF4-FFF2-40B4-BE49-F238E27FC236}">
                <a16:creationId xmlns:a16="http://schemas.microsoft.com/office/drawing/2014/main" id="{E00AF077-90FF-4CA1-96A7-85708190615C}"/>
              </a:ext>
            </a:extLst>
          </p:cNvPr>
          <p:cNvSpPr txBox="1"/>
          <p:nvPr/>
        </p:nvSpPr>
        <p:spPr>
          <a:xfrm>
            <a:off x="1106410" y="1820194"/>
            <a:ext cx="6101080" cy="523220"/>
          </a:xfrm>
          <a:prstGeom prst="rect">
            <a:avLst/>
          </a:prstGeom>
          <a:noFill/>
        </p:spPr>
        <p:txBody>
          <a:bodyPr wrap="square">
            <a:spAutoFit/>
          </a:bodyPr>
          <a:lstStyle/>
          <a:p>
            <a:r>
              <a:rPr lang="en-GB" sz="2800" b="1" dirty="0"/>
              <a:t>What is spearmint good for?</a:t>
            </a:r>
            <a:endParaRPr lang="en-GB" sz="2800" dirty="0"/>
          </a:p>
        </p:txBody>
      </p:sp>
      <p:pic>
        <p:nvPicPr>
          <p:cNvPr id="6146" name="Picture 2" descr="How to Buy and Store Mint | Epicurious">
            <a:extLst>
              <a:ext uri="{FF2B5EF4-FFF2-40B4-BE49-F238E27FC236}">
                <a16:creationId xmlns:a16="http://schemas.microsoft.com/office/drawing/2014/main" id="{5C69BBC8-47ED-4803-B0B8-9E49C3A30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908" y="2603157"/>
            <a:ext cx="5286860" cy="2973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301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breeze.wav"/>
          </p:stSnd>
        </p:sndAc>
      </p:transition>
    </mc:Choice>
    <mc:Fallback xmlns="">
      <p:transition spd="slow">
        <p:fade/>
        <p:sndAc>
          <p:stSnd>
            <p:snd r:embed="rId4"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387ADDF3-96F2-4CFC-A961-14113FC244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B2195AFC-C4B1-4F21-9849-0E1B66F2BC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B21AB1A5-6C23-425A-ACBF-0D08C378E1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3259683F-7E6E-4F2B-B111-63DBFBD4F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54145D7C-848F-41FC-AF6F-961397D30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49AA40C3-8FF8-4143-9FD4-40F05CB5C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F1EF6D83-6402-4744-921F-6A5D16D93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E2BF1FF8-D859-496E-960A-4B09EDCC23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4037913A-DA6D-4F85-9684-18087E270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88B65EBE-E36D-4765-90B8-BB2A83148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48D8D2E7-9C8B-4675-A753-93F92FE53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5" name="Rectangle 84">
            <a:extLst>
              <a:ext uri="{FF2B5EF4-FFF2-40B4-BE49-F238E27FC236}">
                <a16:creationId xmlns:a16="http://schemas.microsoft.com/office/drawing/2014/main" id="{6F0CAEC9-432A-4362-B7E9-EE488D508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Best Teas to Settle an Upset Stomach - The Daily Meal"/>
          <p:cNvPicPr>
            <a:picLocks noChangeAspect="1" noChangeArrowheads="1"/>
          </p:cNvPicPr>
          <p:nvPr/>
        </p:nvPicPr>
        <p:blipFill rotWithShape="1">
          <a:blip r:embed="rId3">
            <a:extLst>
              <a:ext uri="{28A0092B-C50C-407E-A947-70E740481C1C}">
                <a14:useLocalDpi xmlns:a14="http://schemas.microsoft.com/office/drawing/2010/main" val="0"/>
              </a:ext>
            </a:extLst>
          </a:blip>
          <a:srcRect l="15987" r="26989"/>
          <a:stretch/>
        </p:blipFill>
        <p:spPr bwMode="auto">
          <a:xfrm>
            <a:off x="20" y="1"/>
            <a:ext cx="6016469" cy="6858001"/>
          </a:xfrm>
          <a:custGeom>
            <a:avLst/>
            <a:gdLst/>
            <a:ahLst/>
            <a:cxnLst/>
            <a:rect l="l" t="t" r="r" b="b"/>
            <a:pathLst>
              <a:path w="6016489" h="6858001">
                <a:moveTo>
                  <a:pt x="0" y="0"/>
                </a:moveTo>
                <a:lnTo>
                  <a:pt x="6016489" y="0"/>
                </a:lnTo>
                <a:lnTo>
                  <a:pt x="6016489" y="3"/>
                </a:lnTo>
                <a:lnTo>
                  <a:pt x="4217356" y="3"/>
                </a:lnTo>
                <a:lnTo>
                  <a:pt x="4429187" y="675864"/>
                </a:lnTo>
                <a:lnTo>
                  <a:pt x="4426326" y="675864"/>
                </a:lnTo>
                <a:lnTo>
                  <a:pt x="5659819" y="4611414"/>
                </a:lnTo>
                <a:lnTo>
                  <a:pt x="3962482" y="6858000"/>
                </a:lnTo>
                <a:lnTo>
                  <a:pt x="6016489" y="6858000"/>
                </a:lnTo>
                <a:lnTo>
                  <a:pt x="6016489" y="6858001"/>
                </a:lnTo>
                <a:lnTo>
                  <a:pt x="0" y="6858001"/>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4315" r="6144" b="-1"/>
          <a:stretch/>
        </p:blipFill>
        <p:spPr>
          <a:xfrm>
            <a:off x="4307056" y="10"/>
            <a:ext cx="4831627" cy="4520001"/>
          </a:xfrm>
          <a:custGeom>
            <a:avLst/>
            <a:gdLst/>
            <a:ahLst/>
            <a:cxnLst/>
            <a:rect l="l" t="t" r="r" b="b"/>
            <a:pathLst>
              <a:path w="4831627" h="4520011">
                <a:moveTo>
                  <a:pt x="0" y="0"/>
                </a:moveTo>
                <a:lnTo>
                  <a:pt x="4831627" y="0"/>
                </a:lnTo>
                <a:lnTo>
                  <a:pt x="1416677" y="4520011"/>
                </a:lnTo>
                <a:close/>
              </a:path>
            </a:pathLst>
          </a:custGeom>
        </p:spPr>
      </p:pic>
      <p:pic>
        <p:nvPicPr>
          <p:cNvPr id="2050" name="Picture 2" descr="10 Spearmint Tea Benefits vs Side Effects | Tea-and-Coffee.com"/>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12818" r="35063"/>
          <a:stretch/>
        </p:blipFill>
        <p:spPr bwMode="auto">
          <a:xfrm>
            <a:off x="4068531" y="-1"/>
            <a:ext cx="8123469" cy="6858000"/>
          </a:xfrm>
          <a:custGeom>
            <a:avLst/>
            <a:gdLst/>
            <a:ahLst/>
            <a:cxnLst/>
            <a:rect l="l" t="t" r="r" b="b"/>
            <a:pathLst>
              <a:path w="8123469" h="6858000">
                <a:moveTo>
                  <a:pt x="5181344" y="0"/>
                </a:moveTo>
                <a:lnTo>
                  <a:pt x="8123469" y="0"/>
                </a:lnTo>
                <a:lnTo>
                  <a:pt x="8123469"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476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laser.wav"/>
          </p:stSnd>
        </p:sndAc>
      </p:transition>
    </mc:Choice>
    <mc:Fallback xmlns="">
      <p:transition spd="slow">
        <p:fade/>
        <p:sndAc>
          <p:stSnd>
            <p:snd r:embed="rId6" name="laser.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CCDB623D-0AD7-487C-9DC1-70CDE5E49AD4}"/>
              </a:ext>
            </a:extLst>
          </p:cNvPr>
          <p:cNvSpPr txBox="1">
            <a:spLocks/>
          </p:cNvSpPr>
          <p:nvPr/>
        </p:nvSpPr>
        <p:spPr>
          <a:xfrm>
            <a:off x="5978978" y="3626531"/>
            <a:ext cx="3839936" cy="27334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b="1" dirty="0"/>
          </a:p>
        </p:txBody>
      </p:sp>
      <p:sp>
        <p:nvSpPr>
          <p:cNvPr id="5" name="TextBox 4">
            <a:extLst>
              <a:ext uri="{FF2B5EF4-FFF2-40B4-BE49-F238E27FC236}">
                <a16:creationId xmlns:a16="http://schemas.microsoft.com/office/drawing/2014/main" id="{B67D97D9-F03A-404E-8FA6-A008ECC5FDC5}"/>
              </a:ext>
            </a:extLst>
          </p:cNvPr>
          <p:cNvSpPr txBox="1"/>
          <p:nvPr/>
        </p:nvSpPr>
        <p:spPr>
          <a:xfrm>
            <a:off x="1364906" y="432454"/>
            <a:ext cx="6253843" cy="923330"/>
          </a:xfrm>
          <a:prstGeom prst="rect">
            <a:avLst/>
          </a:prstGeom>
          <a:noFill/>
        </p:spPr>
        <p:txBody>
          <a:bodyPr wrap="square" rtlCol="0">
            <a:spAutoFit/>
          </a:bodyPr>
          <a:lstStyle/>
          <a:p>
            <a:pPr algn="ctr"/>
            <a:r>
              <a:rPr lang="en-GB" sz="5400" b="1" dirty="0"/>
              <a:t>Rosemary</a:t>
            </a:r>
            <a:endParaRPr lang="en-GB" sz="4400" b="1" dirty="0"/>
          </a:p>
        </p:txBody>
      </p:sp>
      <p:sp>
        <p:nvSpPr>
          <p:cNvPr id="2" name="Rectangle 2"/>
          <p:cNvSpPr>
            <a:spLocks noChangeArrowheads="1"/>
          </p:cNvSpPr>
          <p:nvPr/>
        </p:nvSpPr>
        <p:spPr bwMode="auto">
          <a:xfrm>
            <a:off x="268941" y="59194"/>
            <a:ext cx="65" cy="3388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0" rIns="0" bIns="396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0645AD"/>
              </a:solidFill>
              <a:effectLst/>
              <a:latin typeface="Arial" panose="020B0604020202020204" pitchFamily="34" charset="0"/>
              <a:cs typeface="Arial" panose="020B0604020202020204" pitchFamily="34" charset="0"/>
            </a:endParaRPr>
          </a:p>
        </p:txBody>
      </p:sp>
      <p:sp>
        <p:nvSpPr>
          <p:cNvPr id="8" name="Rectangle 7"/>
          <p:cNvSpPr/>
          <p:nvPr/>
        </p:nvSpPr>
        <p:spPr>
          <a:xfrm>
            <a:off x="672681" y="3208229"/>
            <a:ext cx="3577483" cy="2862322"/>
          </a:xfrm>
          <a:prstGeom prst="rect">
            <a:avLst/>
          </a:prstGeom>
        </p:spPr>
        <p:txBody>
          <a:bodyPr wrap="square">
            <a:spAutoFit/>
          </a:bodyPr>
          <a:lstStyle/>
          <a:p>
            <a:r>
              <a:rPr lang="en-GB" sz="2000" b="0" i="1" dirty="0">
                <a:solidFill>
                  <a:srgbClr val="202124"/>
                </a:solidFill>
                <a:effectLst/>
                <a:latin typeface="arial" panose="020B0604020202020204" pitchFamily="34" charset="0"/>
              </a:rPr>
              <a:t>Rosemary is thought to help boost the immune system and improve blood circulation. It is considered a cognitive stimulant and can help improve memory performance and quality. It is also known to boost alertness, intelligence, and focus.</a:t>
            </a:r>
            <a:endParaRPr lang="en-US" sz="2000" i="1" dirty="0"/>
          </a:p>
        </p:txBody>
      </p:sp>
      <p:pic>
        <p:nvPicPr>
          <p:cNvPr id="8194" name="Picture 2" descr="Rosemary - BBC Good Food">
            <a:extLst>
              <a:ext uri="{FF2B5EF4-FFF2-40B4-BE49-F238E27FC236}">
                <a16:creationId xmlns:a16="http://schemas.microsoft.com/office/drawing/2014/main" id="{017EEAC5-314B-4BAE-BA42-10635D71C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827" y="1597479"/>
            <a:ext cx="5238750" cy="47625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00AF077-90FF-4CA1-96A7-85708190615C}"/>
              </a:ext>
            </a:extLst>
          </p:cNvPr>
          <p:cNvSpPr txBox="1"/>
          <p:nvPr/>
        </p:nvSpPr>
        <p:spPr>
          <a:xfrm>
            <a:off x="808258" y="1843330"/>
            <a:ext cx="6101080" cy="523220"/>
          </a:xfrm>
          <a:prstGeom prst="rect">
            <a:avLst/>
          </a:prstGeom>
          <a:noFill/>
        </p:spPr>
        <p:txBody>
          <a:bodyPr wrap="square">
            <a:spAutoFit/>
          </a:bodyPr>
          <a:lstStyle/>
          <a:p>
            <a:r>
              <a:rPr lang="en-GB" sz="2800" b="1" dirty="0"/>
              <a:t>What is rosemary good for?</a:t>
            </a:r>
            <a:endParaRPr lang="en-GB" sz="2800" dirty="0"/>
          </a:p>
        </p:txBody>
      </p:sp>
    </p:spTree>
    <p:extLst>
      <p:ext uri="{BB962C8B-B14F-4D97-AF65-F5344CB8AC3E}">
        <p14:creationId xmlns:p14="http://schemas.microsoft.com/office/powerpoint/2010/main" val="4185591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breeze.wav"/>
          </p:stSnd>
        </p:sndAc>
      </p:transition>
    </mc:Choice>
    <mc:Fallback xmlns="">
      <p:transition spd="slow">
        <p:fade/>
        <p:sndAc>
          <p:stSnd>
            <p:snd r:embed="rId4"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4" name="Picture 8" descr="Rosemary Plants Average Lifespan &amp; Causes of Early Death – WhyFarmIt.com">
            <a:extLst>
              <a:ext uri="{FF2B5EF4-FFF2-40B4-BE49-F238E27FC236}">
                <a16:creationId xmlns:a16="http://schemas.microsoft.com/office/drawing/2014/main" id="{1BA7D132-4C62-4775-B67B-4C099E5B8E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052"/>
          <a:stretch/>
        </p:blipFill>
        <p:spPr bwMode="auto">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9220" name="Picture 4" descr="Rosemary Seeds - Rosmarinus Officinalis - Semi Strani C. Martini">
            <a:extLst>
              <a:ext uri="{FF2B5EF4-FFF2-40B4-BE49-F238E27FC236}">
                <a16:creationId xmlns:a16="http://schemas.microsoft.com/office/drawing/2014/main" id="{EC31F11F-2139-456C-8E22-AE2CEB9B3F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665" r="-3" b="16220"/>
          <a:stretch/>
        </p:blipFill>
        <p:spPr bwMode="auto">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9222" name="Picture 6" descr="Rosemary: Health benefits, precautions, and drug interactions">
            <a:extLst>
              <a:ext uri="{FF2B5EF4-FFF2-40B4-BE49-F238E27FC236}">
                <a16:creationId xmlns:a16="http://schemas.microsoft.com/office/drawing/2014/main" id="{3F66FE24-4942-423E-920B-4529871F86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208" r="1" b="31553"/>
          <a:stretch/>
        </p:blipFill>
        <p:spPr bwMode="auto">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9218" name="Picture 2">
            <a:extLst>
              <a:ext uri="{FF2B5EF4-FFF2-40B4-BE49-F238E27FC236}">
                <a16:creationId xmlns:a16="http://schemas.microsoft.com/office/drawing/2014/main" id="{EE5F6164-9600-4087-9560-B40B50B9AF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704" r="-2" b="25333"/>
          <a:stretch/>
        </p:blipFill>
        <p:spPr bwMode="auto">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817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932023"/>
          </a:xfrm>
          <a:prstGeom prst="rect">
            <a:avLst/>
          </a:prstGeom>
        </p:spPr>
      </p:pic>
    </p:spTree>
    <p:extLst>
      <p:ext uri="{BB962C8B-B14F-4D97-AF65-F5344CB8AC3E}">
        <p14:creationId xmlns:p14="http://schemas.microsoft.com/office/powerpoint/2010/main" val="390207749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hammer.wav"/>
          </p:stSnd>
        </p:sndAc>
      </p:transition>
    </mc:Choice>
    <mc:Fallback xmlns="">
      <p:transition spd="slow">
        <p:sndAc>
          <p:stSnd>
            <p:snd r:embed="rId4" name="hammer.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9" name="Group 1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extBox 4">
            <a:extLst>
              <a:ext uri="{FF2B5EF4-FFF2-40B4-BE49-F238E27FC236}">
                <a16:creationId xmlns:a16="http://schemas.microsoft.com/office/drawing/2014/main" id="{A78E2E67-8939-4436-85A5-60DF90A901C2}"/>
              </a:ext>
            </a:extLst>
          </p:cNvPr>
          <p:cNvSpPr txBox="1"/>
          <p:nvPr/>
        </p:nvSpPr>
        <p:spPr>
          <a:xfrm>
            <a:off x="1459928" y="1273419"/>
            <a:ext cx="8596668" cy="1320800"/>
          </a:xfrm>
          <a:prstGeom prst="rect">
            <a:avLst/>
          </a:prstGeom>
        </p:spPr>
        <p:txBody>
          <a:bodyPr vert="horz" lIns="91440" tIns="45720" rIns="91440" bIns="45720" rtlCol="0" anchor="t">
            <a:normAutofit/>
          </a:bodyPr>
          <a:lstStyle/>
          <a:p>
            <a:pPr>
              <a:spcBef>
                <a:spcPct val="0"/>
              </a:spcBef>
              <a:spcAft>
                <a:spcPts val="600"/>
              </a:spcAft>
            </a:pPr>
            <a:r>
              <a:rPr lang="en-US" sz="6000" b="1">
                <a:latin typeface="+mj-lt"/>
                <a:ea typeface="+mj-ea"/>
                <a:cs typeface="+mj-cs"/>
              </a:rPr>
              <a:t>Anise</a:t>
            </a:r>
            <a:endParaRPr lang="en-US" sz="4800" b="1" dirty="0">
              <a:latin typeface="+mj-lt"/>
              <a:ea typeface="+mj-ea"/>
              <a:cs typeface="+mj-cs"/>
            </a:endParaRPr>
          </a:p>
        </p:txBody>
      </p:sp>
      <p:pic>
        <p:nvPicPr>
          <p:cNvPr id="8" name="Picture 6" descr="Star anise Stock Photos &amp;amp; Royalty-Free Images | Depositphotos">
            <a:extLst>
              <a:ext uri="{FF2B5EF4-FFF2-40B4-BE49-F238E27FC236}">
                <a16:creationId xmlns:a16="http://schemas.microsoft.com/office/drawing/2014/main" id="{35275E6A-4003-4256-A0BD-86282EC7CD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48" r="3108" b="2"/>
          <a:stretch/>
        </p:blipFill>
        <p:spPr bwMode="auto">
          <a:xfrm>
            <a:off x="4720956" y="211033"/>
            <a:ext cx="4707305" cy="33697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a:spLocks noChangeArrowheads="1"/>
          </p:cNvSpPr>
          <p:nvPr/>
        </p:nvSpPr>
        <p:spPr bwMode="auto">
          <a:xfrm>
            <a:off x="833209" y="2910925"/>
            <a:ext cx="5868913" cy="3880773"/>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85000" lnSpcReduction="2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eaLnBrk="1" fontAlgn="base" hangingPunct="1">
              <a:lnSpc>
                <a:spcPct val="90000"/>
              </a:lnSpc>
              <a:spcBef>
                <a:spcPts val="1000"/>
              </a:spcBef>
              <a:spcAft>
                <a:spcPts val="0"/>
              </a:spcAft>
              <a:buClr>
                <a:schemeClr val="accent1"/>
              </a:buClr>
              <a:buSzPct val="80000"/>
              <a:buFont typeface="Wingdings 3" charset="2"/>
              <a:buChar char=""/>
              <a:tabLst/>
            </a:pPr>
            <a:endParaRPr kumimoji="0" lang="en-US" altLang="en-US" sz="1500" b="0" i="0" u="none" strike="noStrike" cap="none" normalizeH="0" baseline="0" dirty="0">
              <a:ln>
                <a:noFill/>
              </a:ln>
              <a:solidFill>
                <a:schemeClr val="tx1">
                  <a:lumMod val="75000"/>
                  <a:lumOff val="25000"/>
                </a:schemeClr>
              </a:solidFill>
              <a:effectLst/>
              <a:latin typeface="+mn-lt"/>
            </a:endParaRPr>
          </a:p>
          <a:p>
            <a:pPr marL="0" marR="0" lvl="0" indent="0" eaLnBrk="1" fontAlgn="t" hangingPunct="1">
              <a:lnSpc>
                <a:spcPct val="90000"/>
              </a:lnSpc>
              <a:spcBef>
                <a:spcPts val="1000"/>
              </a:spcBef>
              <a:spcAft>
                <a:spcPts val="0"/>
              </a:spcAft>
              <a:buClr>
                <a:schemeClr val="accent1"/>
              </a:buClr>
              <a:buSzPct val="80000"/>
              <a:tabLst/>
            </a:pPr>
            <a:r>
              <a:rPr kumimoji="0" lang="en-US" altLang="en-US" sz="3200" b="1" i="0" u="none" strike="noStrike" cap="none" normalizeH="0" baseline="0" dirty="0">
                <a:ln>
                  <a:noFill/>
                </a:ln>
                <a:solidFill>
                  <a:schemeClr val="tx1">
                    <a:lumMod val="75000"/>
                    <a:lumOff val="25000"/>
                  </a:schemeClr>
                </a:solidFill>
                <a:effectLst/>
                <a:latin typeface="+mn-lt"/>
              </a:rPr>
              <a:t>Health Benefits and Uses of Anise Seed</a:t>
            </a:r>
            <a:endParaRPr kumimoji="0" lang="en-US" altLang="en-US" sz="3200" b="0" i="0" u="none" strike="noStrike" cap="none" normalizeH="0" baseline="0" dirty="0">
              <a:ln>
                <a:noFill/>
              </a:ln>
              <a:solidFill>
                <a:schemeClr val="tx1">
                  <a:lumMod val="75000"/>
                  <a:lumOff val="25000"/>
                </a:schemeClr>
              </a:solidFill>
              <a:effectLst/>
              <a:latin typeface="+mn-lt"/>
            </a:endParaRPr>
          </a:p>
          <a:p>
            <a:pPr marL="0" marR="0" lvl="0" indent="0" eaLnBrk="1" fontAlgn="base" hangingPunct="1">
              <a:lnSpc>
                <a:spcPct val="90000"/>
              </a:lnSpc>
              <a:spcBef>
                <a:spcPts val="1000"/>
              </a:spcBef>
              <a:spcAft>
                <a:spcPts val="0"/>
              </a:spcAft>
              <a:buClr>
                <a:schemeClr val="accent1"/>
              </a:buClr>
              <a:buSzPct val="80000"/>
              <a:buFont typeface="Wingdings 3" charset="2"/>
              <a:buChar char=""/>
              <a:tabLst/>
            </a:pPr>
            <a:r>
              <a:rPr kumimoji="0" lang="en-US" altLang="en-US" sz="3200" b="0" i="1" u="none" strike="noStrike" cap="none" normalizeH="0" baseline="0" dirty="0">
                <a:ln>
                  <a:noFill/>
                </a:ln>
                <a:solidFill>
                  <a:schemeClr val="tx1">
                    <a:lumMod val="75000"/>
                    <a:lumOff val="25000"/>
                  </a:schemeClr>
                </a:solidFill>
                <a:effectLst/>
                <a:latin typeface="+mn-lt"/>
              </a:rPr>
              <a:t>May Reduce Symptoms of Depression</a:t>
            </a:r>
          </a:p>
          <a:p>
            <a:pPr marL="0" marR="0" lvl="0" indent="0" eaLnBrk="1" fontAlgn="base" hangingPunct="1">
              <a:lnSpc>
                <a:spcPct val="90000"/>
              </a:lnSpc>
              <a:spcBef>
                <a:spcPts val="1000"/>
              </a:spcBef>
              <a:spcAft>
                <a:spcPts val="0"/>
              </a:spcAft>
              <a:buClr>
                <a:schemeClr val="accent1"/>
              </a:buClr>
              <a:buSzPct val="80000"/>
              <a:buFont typeface="Wingdings 3" charset="2"/>
              <a:buChar char=""/>
              <a:tabLst/>
            </a:pPr>
            <a:r>
              <a:rPr kumimoji="0" lang="en-US" altLang="en-US" sz="3200" b="0" i="1" u="none" strike="noStrike" cap="none" normalizeH="0" baseline="0" dirty="0">
                <a:ln>
                  <a:noFill/>
                </a:ln>
                <a:solidFill>
                  <a:schemeClr val="tx1">
                    <a:lumMod val="75000"/>
                    <a:lumOff val="25000"/>
                  </a:schemeClr>
                </a:solidFill>
                <a:effectLst/>
                <a:latin typeface="+mn-lt"/>
              </a:rPr>
              <a:t>Can stop Stomach ache</a:t>
            </a:r>
          </a:p>
          <a:p>
            <a:pPr marL="0" marR="0" lvl="0" indent="0" eaLnBrk="1" fontAlgn="base" hangingPunct="1">
              <a:lnSpc>
                <a:spcPct val="90000"/>
              </a:lnSpc>
              <a:spcBef>
                <a:spcPts val="1000"/>
              </a:spcBef>
              <a:spcAft>
                <a:spcPts val="0"/>
              </a:spcAft>
              <a:buClr>
                <a:schemeClr val="accent1"/>
              </a:buClr>
              <a:buSzPct val="80000"/>
              <a:buFont typeface="Wingdings 3" charset="2"/>
              <a:buChar char=""/>
              <a:tabLst/>
            </a:pPr>
            <a:r>
              <a:rPr kumimoji="0" lang="en-US" altLang="en-US" sz="3200" b="0" i="1" u="none" strike="noStrike" cap="none" normalizeH="0" baseline="0" dirty="0">
                <a:ln>
                  <a:noFill/>
                </a:ln>
                <a:solidFill>
                  <a:schemeClr val="tx1">
                    <a:lumMod val="75000"/>
                    <a:lumOff val="25000"/>
                  </a:schemeClr>
                </a:solidFill>
                <a:effectLst/>
                <a:latin typeface="+mn-lt"/>
              </a:rPr>
              <a:t>Prevents the Growth of Fungi and Bacteria</a:t>
            </a:r>
          </a:p>
          <a:p>
            <a:pPr marL="0" marR="0" lvl="0" indent="0" eaLnBrk="1" fontAlgn="base" hangingPunct="1">
              <a:lnSpc>
                <a:spcPct val="90000"/>
              </a:lnSpc>
              <a:spcBef>
                <a:spcPts val="1000"/>
              </a:spcBef>
              <a:spcAft>
                <a:spcPts val="0"/>
              </a:spcAft>
              <a:buClr>
                <a:schemeClr val="accent1"/>
              </a:buClr>
              <a:buSzPct val="80000"/>
              <a:buFont typeface="Wingdings 3" charset="2"/>
              <a:buChar char=""/>
              <a:tabLst/>
            </a:pPr>
            <a:r>
              <a:rPr kumimoji="0" lang="en-US" altLang="en-US" sz="3200" b="0" i="1" u="none" strike="noStrike" cap="none" normalizeH="0" baseline="0" dirty="0">
                <a:ln>
                  <a:noFill/>
                </a:ln>
                <a:solidFill>
                  <a:schemeClr val="tx1">
                    <a:lumMod val="75000"/>
                    <a:lumOff val="25000"/>
                  </a:schemeClr>
                </a:solidFill>
                <a:effectLst/>
                <a:latin typeface="+mn-lt"/>
              </a:rPr>
              <a:t>May Balance Blood Sugar Levels</a:t>
            </a:r>
          </a:p>
          <a:p>
            <a:pPr marL="0" marR="0" lvl="0" indent="0" eaLnBrk="1" fontAlgn="base" hangingPunct="1">
              <a:lnSpc>
                <a:spcPct val="90000"/>
              </a:lnSpc>
              <a:spcBef>
                <a:spcPts val="1000"/>
              </a:spcBef>
              <a:spcAft>
                <a:spcPts val="0"/>
              </a:spcAft>
              <a:buClr>
                <a:schemeClr val="accent1"/>
              </a:buClr>
              <a:buSzPct val="80000"/>
              <a:buFont typeface="Wingdings 3" charset="2"/>
              <a:buChar char=""/>
              <a:tabLst/>
            </a:pPr>
            <a:r>
              <a:rPr kumimoji="0" lang="en-US" altLang="en-US" sz="3200" b="0" i="1" u="none" strike="noStrike" cap="none" normalizeH="0" baseline="0" dirty="0">
                <a:ln>
                  <a:noFill/>
                </a:ln>
                <a:solidFill>
                  <a:schemeClr val="tx1">
                    <a:lumMod val="75000"/>
                    <a:lumOff val="25000"/>
                  </a:schemeClr>
                </a:solidFill>
                <a:effectLst/>
                <a:latin typeface="+mn-lt"/>
              </a:rPr>
              <a:t>Can Reduce Inflammation</a:t>
            </a:r>
          </a:p>
          <a:p>
            <a:pPr marL="0" marR="0" lvl="0" indent="0" eaLnBrk="1" fontAlgn="base" hangingPunct="1">
              <a:lnSpc>
                <a:spcPct val="90000"/>
              </a:lnSpc>
              <a:spcBef>
                <a:spcPts val="1000"/>
              </a:spcBef>
              <a:spcAft>
                <a:spcPts val="0"/>
              </a:spcAft>
              <a:buClr>
                <a:schemeClr val="accent1"/>
              </a:buClr>
              <a:buSzPct val="80000"/>
              <a:buFont typeface="Wingdings 3" charset="2"/>
              <a:buChar char=""/>
              <a:tabLst/>
            </a:pPr>
            <a:endParaRPr kumimoji="0" lang="en-US" altLang="en-US" sz="1500" b="0" i="0" u="none" strike="noStrike" cap="none" normalizeH="0" baseline="0" dirty="0">
              <a:ln>
                <a:noFill/>
              </a:ln>
              <a:solidFill>
                <a:schemeClr val="tx1">
                  <a:lumMod val="75000"/>
                  <a:lumOff val="25000"/>
                </a:schemeClr>
              </a:solidFill>
              <a:effectLst/>
              <a:latin typeface="+mn-lt"/>
            </a:endParaRPr>
          </a:p>
        </p:txBody>
      </p:sp>
      <p:sp>
        <p:nvSpPr>
          <p:cNvPr id="4" name="Subtitle 2">
            <a:extLst>
              <a:ext uri="{FF2B5EF4-FFF2-40B4-BE49-F238E27FC236}">
                <a16:creationId xmlns:a16="http://schemas.microsoft.com/office/drawing/2014/main" id="{CCDB623D-0AD7-487C-9DC1-70CDE5E49AD4}"/>
              </a:ext>
            </a:extLst>
          </p:cNvPr>
          <p:cNvSpPr txBox="1">
            <a:spLocks/>
          </p:cNvSpPr>
          <p:nvPr/>
        </p:nvSpPr>
        <p:spPr>
          <a:xfrm>
            <a:off x="5978978" y="3626531"/>
            <a:ext cx="3839936" cy="27334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b="1" dirty="0"/>
          </a:p>
        </p:txBody>
      </p:sp>
    </p:spTree>
    <p:extLst>
      <p:ext uri="{BB962C8B-B14F-4D97-AF65-F5344CB8AC3E}">
        <p14:creationId xmlns:p14="http://schemas.microsoft.com/office/powerpoint/2010/main" val="2787295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387ADDF3-96F2-4CFC-A961-14113FC244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B2195AFC-C4B1-4F21-9849-0E1B66F2BC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B21AB1A5-6C23-425A-ACBF-0D08C378E1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3259683F-7E6E-4F2B-B111-63DBFBD4F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54145D7C-848F-41FC-AF6F-961397D30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49AA40C3-8FF8-4143-9FD4-40F05CB5C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F1EF6D83-6402-4744-921F-6A5D16D93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E2BF1FF8-D859-496E-960A-4B09EDCC23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4037913A-DA6D-4F85-9684-18087E270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88B65EBE-E36D-4765-90B8-BB2A83148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48D8D2E7-9C8B-4675-A753-93F92FE53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5" name="Rectangle 84">
            <a:extLst>
              <a:ext uri="{FF2B5EF4-FFF2-40B4-BE49-F238E27FC236}">
                <a16:creationId xmlns:a16="http://schemas.microsoft.com/office/drawing/2014/main" id="{6F0CAEC9-432A-4362-B7E9-EE488D508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Star Anise Tea - Easy and Healthy Beverage! - Hint of Healthy"/>
          <p:cNvPicPr>
            <a:picLocks noChangeAspect="1" noChangeArrowheads="1"/>
          </p:cNvPicPr>
          <p:nvPr/>
        </p:nvPicPr>
        <p:blipFill rotWithShape="1">
          <a:blip r:embed="rId2">
            <a:extLst>
              <a:ext uri="{28A0092B-C50C-407E-A947-70E740481C1C}">
                <a14:useLocalDpi xmlns:a14="http://schemas.microsoft.com/office/drawing/2010/main" val="0"/>
              </a:ext>
            </a:extLst>
          </a:blip>
          <a:srcRect t="8818" r="1" b="5692"/>
          <a:stretch/>
        </p:blipFill>
        <p:spPr bwMode="auto">
          <a:xfrm>
            <a:off x="20" y="1"/>
            <a:ext cx="6016469" cy="6858001"/>
          </a:xfrm>
          <a:custGeom>
            <a:avLst/>
            <a:gdLst/>
            <a:ahLst/>
            <a:cxnLst/>
            <a:rect l="l" t="t" r="r" b="b"/>
            <a:pathLst>
              <a:path w="6016489" h="6858001">
                <a:moveTo>
                  <a:pt x="0" y="0"/>
                </a:moveTo>
                <a:lnTo>
                  <a:pt x="6016489" y="0"/>
                </a:lnTo>
                <a:lnTo>
                  <a:pt x="6016489" y="3"/>
                </a:lnTo>
                <a:lnTo>
                  <a:pt x="4217356" y="3"/>
                </a:lnTo>
                <a:lnTo>
                  <a:pt x="4429187" y="675864"/>
                </a:lnTo>
                <a:lnTo>
                  <a:pt x="4426326" y="675864"/>
                </a:lnTo>
                <a:lnTo>
                  <a:pt x="5659819" y="4611414"/>
                </a:lnTo>
                <a:lnTo>
                  <a:pt x="3962482" y="6858000"/>
                </a:lnTo>
                <a:lnTo>
                  <a:pt x="6016489" y="6858000"/>
                </a:lnTo>
                <a:lnTo>
                  <a:pt x="6016489" y="6858001"/>
                </a:lnTo>
                <a:lnTo>
                  <a:pt x="0" y="6858001"/>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1026" name="Picture 2" descr="The Correct Anise Pronunciation"/>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 b="6449"/>
          <a:stretch/>
        </p:blipFill>
        <p:spPr bwMode="auto">
          <a:xfrm>
            <a:off x="4307056" y="10"/>
            <a:ext cx="4831627" cy="4520001"/>
          </a:xfrm>
          <a:custGeom>
            <a:avLst/>
            <a:gdLst/>
            <a:ahLst/>
            <a:cxnLst/>
            <a:rect l="l" t="t" r="r" b="b"/>
            <a:pathLst>
              <a:path w="4831627" h="4520011">
                <a:moveTo>
                  <a:pt x="0" y="0"/>
                </a:moveTo>
                <a:lnTo>
                  <a:pt x="4831627" y="0"/>
                </a:lnTo>
                <a:lnTo>
                  <a:pt x="1416677" y="4520011"/>
                </a:lnTo>
                <a:close/>
              </a:path>
            </a:pathLst>
          </a:custGeom>
          <a:noFill/>
          <a:extLst>
            <a:ext uri="{909E8E84-426E-40DD-AFC4-6F175D3DCCD1}">
              <a14:hiddenFill xmlns:a14="http://schemas.microsoft.com/office/drawing/2010/main">
                <a:solidFill>
                  <a:srgbClr val="FFFFFF"/>
                </a:solidFill>
              </a14:hiddenFill>
            </a:ext>
          </a:extLst>
        </p:spPr>
      </p:pic>
      <p:pic>
        <p:nvPicPr>
          <p:cNvPr id="7170" name="Picture 2" descr="Star Anise Or Anise Plants: Learn About Anise And Star Anise Differences">
            <a:extLst>
              <a:ext uri="{FF2B5EF4-FFF2-40B4-BE49-F238E27FC236}">
                <a16:creationId xmlns:a16="http://schemas.microsoft.com/office/drawing/2014/main" id="{A87324CE-90EA-479B-8AB4-B5C5D80458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28" r="14504" b="-2"/>
          <a:stretch/>
        </p:blipFill>
        <p:spPr bwMode="auto">
          <a:xfrm>
            <a:off x="4068531" y="-1"/>
            <a:ext cx="8123469" cy="6858000"/>
          </a:xfrm>
          <a:custGeom>
            <a:avLst/>
            <a:gdLst/>
            <a:ahLst/>
            <a:cxnLst/>
            <a:rect l="l" t="t" r="r" b="b"/>
            <a:pathLst>
              <a:path w="8123469" h="6858000">
                <a:moveTo>
                  <a:pt x="5181344" y="0"/>
                </a:moveTo>
                <a:lnTo>
                  <a:pt x="8123469" y="0"/>
                </a:lnTo>
                <a:lnTo>
                  <a:pt x="8123469"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106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3162782-6179-4EB9-99BE-901F0051C4BD}"/>
              </a:ext>
            </a:extLst>
          </p:cNvPr>
          <p:cNvSpPr>
            <a:spLocks noGrp="1"/>
          </p:cNvSpPr>
          <p:nvPr>
            <p:ph type="subTitle" idx="1"/>
          </p:nvPr>
        </p:nvSpPr>
        <p:spPr>
          <a:xfrm>
            <a:off x="836024" y="957944"/>
            <a:ext cx="5077096" cy="5402035"/>
          </a:xfrm>
        </p:spPr>
        <p:txBody>
          <a:bodyPr>
            <a:noAutofit/>
          </a:bodyPr>
          <a:lstStyle/>
          <a:p>
            <a:pPr algn="l"/>
            <a:br>
              <a:rPr lang="en-US" sz="1600" dirty="0">
                <a:solidFill>
                  <a:schemeClr val="tx1"/>
                </a:solidFill>
              </a:rPr>
            </a:br>
            <a:r>
              <a:rPr lang="en-GB" sz="1600" b="1" dirty="0">
                <a:solidFill>
                  <a:schemeClr val="tx1"/>
                </a:solidFill>
              </a:rPr>
              <a:t> </a:t>
            </a:r>
          </a:p>
        </p:txBody>
      </p:sp>
      <p:sp>
        <p:nvSpPr>
          <p:cNvPr id="4" name="Subtitle 2">
            <a:extLst>
              <a:ext uri="{FF2B5EF4-FFF2-40B4-BE49-F238E27FC236}">
                <a16:creationId xmlns:a16="http://schemas.microsoft.com/office/drawing/2014/main" id="{CCDB623D-0AD7-487C-9DC1-70CDE5E49AD4}"/>
              </a:ext>
            </a:extLst>
          </p:cNvPr>
          <p:cNvSpPr txBox="1">
            <a:spLocks/>
          </p:cNvSpPr>
          <p:nvPr/>
        </p:nvSpPr>
        <p:spPr>
          <a:xfrm>
            <a:off x="5256446" y="1754777"/>
            <a:ext cx="4250019" cy="38083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dirty="0"/>
              <a:t>What is  lavender good for?</a:t>
            </a:r>
          </a:p>
          <a:p>
            <a:r>
              <a:rPr lang="en-US" i="1" dirty="0"/>
              <a:t>Lavender oil is believed to have </a:t>
            </a:r>
            <a:r>
              <a:rPr lang="en-US" b="1" i="1" dirty="0"/>
              <a:t>antiseptic and anti-inflammatory properties</a:t>
            </a:r>
            <a:r>
              <a:rPr lang="en-US" i="1" dirty="0"/>
              <a:t>, which can help to heal minor burns and bug bites. Also, it may be useful for treating anxiety, insomnia, depression, and restlessness</a:t>
            </a:r>
            <a:r>
              <a:rPr lang="en-US" dirty="0"/>
              <a:t>.</a:t>
            </a:r>
            <a:endParaRPr lang="en-GB" b="1" dirty="0"/>
          </a:p>
        </p:txBody>
      </p:sp>
      <p:sp>
        <p:nvSpPr>
          <p:cNvPr id="5" name="TextBox 4">
            <a:extLst>
              <a:ext uri="{FF2B5EF4-FFF2-40B4-BE49-F238E27FC236}">
                <a16:creationId xmlns:a16="http://schemas.microsoft.com/office/drawing/2014/main" id="{B67D97D9-F03A-404E-8FA6-A008ECC5FDC5}"/>
              </a:ext>
            </a:extLst>
          </p:cNvPr>
          <p:cNvSpPr txBox="1"/>
          <p:nvPr/>
        </p:nvSpPr>
        <p:spPr>
          <a:xfrm>
            <a:off x="1987380" y="340697"/>
            <a:ext cx="6253843" cy="1015663"/>
          </a:xfrm>
          <a:prstGeom prst="rect">
            <a:avLst/>
          </a:prstGeom>
          <a:noFill/>
        </p:spPr>
        <p:txBody>
          <a:bodyPr wrap="square" rtlCol="0">
            <a:spAutoFit/>
          </a:bodyPr>
          <a:lstStyle/>
          <a:p>
            <a:pPr algn="ctr"/>
            <a:r>
              <a:rPr lang="en-GB" sz="6000" b="1" dirty="0"/>
              <a:t>Lavender</a:t>
            </a:r>
          </a:p>
        </p:txBody>
      </p:sp>
      <p:pic>
        <p:nvPicPr>
          <p:cNvPr id="1026" name="Picture 2" descr="Why lavender names are so confusing - and how to make it clear">
            <a:extLst>
              <a:ext uri="{FF2B5EF4-FFF2-40B4-BE49-F238E27FC236}">
                <a16:creationId xmlns:a16="http://schemas.microsoft.com/office/drawing/2014/main" id="{6DBDCB67-1257-4C53-8AA7-CDB8F7469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146" y="1336627"/>
            <a:ext cx="3815665" cy="5087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770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ABB624F-BF77-4AE1-B71D-2D681D473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Is Lavender Good Or Bad? | 2021 Guide For Health, Environment, Animals,  Laborers — HEALabel"/>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r="13489"/>
          <a:stretch/>
        </p:blipFill>
        <p:spPr bwMode="auto">
          <a:xfrm>
            <a:off x="-1" y="10"/>
            <a:ext cx="7370057"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vandula angustifolia &amp;#39;Royal Purple&amp;#39; (Lavender)">
            <a:extLst>
              <a:ext uri="{FF2B5EF4-FFF2-40B4-BE49-F238E27FC236}">
                <a16:creationId xmlns:a16="http://schemas.microsoft.com/office/drawing/2014/main" id="{2610E854-C2B2-4698-8E51-C53DF4348D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603" r="-3" b="8627"/>
          <a:stretch/>
        </p:blipFill>
        <p:spPr bwMode="auto">
          <a:xfrm>
            <a:off x="7339576" y="74273"/>
            <a:ext cx="4850900" cy="34857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nally, A &amp;#39;Phenomenal&amp;#39; Lavender That Looks Good All Winter - Here By Design"/>
          <p:cNvPicPr>
            <a:picLocks noChangeAspect="1" noChangeArrowheads="1"/>
          </p:cNvPicPr>
          <p:nvPr/>
        </p:nvPicPr>
        <p:blipFill rotWithShape="1">
          <a:blip r:embed="rId4">
            <a:extLst>
              <a:ext uri="{28A0092B-C50C-407E-A947-70E740481C1C}">
                <a14:useLocalDpi xmlns:a14="http://schemas.microsoft.com/office/drawing/2010/main" val="0"/>
              </a:ext>
            </a:extLst>
          </a:blip>
          <a:srcRect t="4189" r="-3" b="-3"/>
          <a:stretch/>
        </p:blipFill>
        <p:spPr bwMode="auto">
          <a:xfrm>
            <a:off x="7370054" y="3346704"/>
            <a:ext cx="4886382" cy="3511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375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CCDB623D-0AD7-487C-9DC1-70CDE5E49AD4}"/>
              </a:ext>
            </a:extLst>
          </p:cNvPr>
          <p:cNvSpPr txBox="1">
            <a:spLocks/>
          </p:cNvSpPr>
          <p:nvPr/>
        </p:nvSpPr>
        <p:spPr>
          <a:xfrm>
            <a:off x="225878" y="1820562"/>
            <a:ext cx="5870122" cy="42263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600" b="1" dirty="0"/>
              <a:t>What is ginger good for?</a:t>
            </a:r>
          </a:p>
        </p:txBody>
      </p:sp>
      <p:sp>
        <p:nvSpPr>
          <p:cNvPr id="5" name="TextBox 4">
            <a:extLst>
              <a:ext uri="{FF2B5EF4-FFF2-40B4-BE49-F238E27FC236}">
                <a16:creationId xmlns:a16="http://schemas.microsoft.com/office/drawing/2014/main" id="{B67D97D9-F03A-404E-8FA6-A008ECC5FDC5}"/>
              </a:ext>
            </a:extLst>
          </p:cNvPr>
          <p:cNvSpPr txBox="1"/>
          <p:nvPr/>
        </p:nvSpPr>
        <p:spPr>
          <a:xfrm>
            <a:off x="1612042" y="577818"/>
            <a:ext cx="6253843" cy="923330"/>
          </a:xfrm>
          <a:prstGeom prst="rect">
            <a:avLst/>
          </a:prstGeom>
          <a:noFill/>
        </p:spPr>
        <p:txBody>
          <a:bodyPr wrap="square" rtlCol="0">
            <a:spAutoFit/>
          </a:bodyPr>
          <a:lstStyle/>
          <a:p>
            <a:pPr algn="ctr"/>
            <a:r>
              <a:rPr lang="en-GB" sz="5400" b="1" dirty="0"/>
              <a:t>Ginger</a:t>
            </a:r>
            <a:endParaRPr lang="en-GB" sz="4400" b="1" dirty="0"/>
          </a:p>
        </p:txBody>
      </p:sp>
      <p:sp>
        <p:nvSpPr>
          <p:cNvPr id="2" name="Rectangle 1"/>
          <p:cNvSpPr/>
          <p:nvPr/>
        </p:nvSpPr>
        <p:spPr>
          <a:xfrm>
            <a:off x="810396" y="2720452"/>
            <a:ext cx="4442323" cy="3539430"/>
          </a:xfrm>
          <a:prstGeom prst="rect">
            <a:avLst/>
          </a:prstGeom>
        </p:spPr>
        <p:txBody>
          <a:bodyPr wrap="square">
            <a:spAutoFit/>
          </a:bodyPr>
          <a:lstStyle/>
          <a:p>
            <a:pPr algn="ctr"/>
            <a:r>
              <a:rPr lang="en-US" sz="2800" i="1" dirty="0">
                <a:solidFill>
                  <a:srgbClr val="231F20"/>
                </a:solidFill>
                <a:latin typeface="Proxima Nova"/>
              </a:rPr>
              <a:t>Ginger has a very long history of use in various forms of traditional and alternative medicine. It’s been used to aid digestion, reduce nausea, and help fight the flu and common cold, to name a few.</a:t>
            </a:r>
            <a:endParaRPr lang="en-US" sz="2800" b="0" i="1" dirty="0">
              <a:solidFill>
                <a:srgbClr val="231F20"/>
              </a:solidFill>
              <a:effectLst/>
              <a:latin typeface="Proxima Nova"/>
            </a:endParaRPr>
          </a:p>
        </p:txBody>
      </p:sp>
      <p:pic>
        <p:nvPicPr>
          <p:cNvPr id="3074" name="Picture 2" descr="Ginger for Better Sex? Here&amp;#39;s What the Science Says">
            <a:extLst>
              <a:ext uri="{FF2B5EF4-FFF2-40B4-BE49-F238E27FC236}">
                <a16:creationId xmlns:a16="http://schemas.microsoft.com/office/drawing/2014/main" id="{E60D1B00-ABF0-4AB1-824F-39B08529BC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43" r="21053" b="128"/>
          <a:stretch/>
        </p:blipFill>
        <p:spPr bwMode="auto">
          <a:xfrm>
            <a:off x="5807308" y="2480962"/>
            <a:ext cx="3566161" cy="3493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70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PICTURES</a:t>
            </a:r>
          </a:p>
        </p:txBody>
      </p:sp>
      <p:sp>
        <p:nvSpPr>
          <p:cNvPr id="3" name="Content Placeholder 2"/>
          <p:cNvSpPr>
            <a:spLocks noGrp="1"/>
          </p:cNvSpPr>
          <p:nvPr>
            <p:ph idx="1"/>
          </p:nvPr>
        </p:nvSpPr>
        <p:spPr>
          <a:xfrm flipV="1">
            <a:off x="677334" y="6972300"/>
            <a:ext cx="8596668" cy="95250"/>
          </a:xfrm>
        </p:spPr>
        <p:txBody>
          <a:bodyPr>
            <a:normAutofit fontScale="25000" lnSpcReduction="20000"/>
          </a:bodyPr>
          <a:lstStyle/>
          <a:p>
            <a:endParaRPr lang="en-US"/>
          </a:p>
        </p:txBody>
      </p:sp>
      <p:pic>
        <p:nvPicPr>
          <p:cNvPr id="4" name="Picture 3"/>
          <p:cNvPicPr>
            <a:picLocks noChangeAspect="1"/>
          </p:cNvPicPr>
          <p:nvPr/>
        </p:nvPicPr>
        <p:blipFill>
          <a:blip r:embed="rId2"/>
          <a:stretch>
            <a:fillRect/>
          </a:stretch>
        </p:blipFill>
        <p:spPr>
          <a:xfrm>
            <a:off x="266700" y="0"/>
            <a:ext cx="4019550" cy="3495675"/>
          </a:xfrm>
          <a:prstGeom prst="rect">
            <a:avLst/>
          </a:prstGeom>
        </p:spPr>
      </p:pic>
      <p:pic>
        <p:nvPicPr>
          <p:cNvPr id="5" name="Picture 4"/>
          <p:cNvPicPr>
            <a:picLocks noChangeAspect="1"/>
          </p:cNvPicPr>
          <p:nvPr/>
        </p:nvPicPr>
        <p:blipFill>
          <a:blip r:embed="rId3"/>
          <a:stretch>
            <a:fillRect/>
          </a:stretch>
        </p:blipFill>
        <p:spPr>
          <a:xfrm>
            <a:off x="5153025" y="585788"/>
            <a:ext cx="4333875" cy="4095750"/>
          </a:xfrm>
          <a:prstGeom prst="rect">
            <a:avLst/>
          </a:prstGeom>
        </p:spPr>
      </p:pic>
      <p:pic>
        <p:nvPicPr>
          <p:cNvPr id="6" name="Picture 5"/>
          <p:cNvPicPr>
            <a:picLocks noChangeAspect="1"/>
          </p:cNvPicPr>
          <p:nvPr/>
        </p:nvPicPr>
        <p:blipFill>
          <a:blip r:embed="rId4"/>
          <a:stretch>
            <a:fillRect/>
          </a:stretch>
        </p:blipFill>
        <p:spPr>
          <a:xfrm>
            <a:off x="0" y="3336925"/>
            <a:ext cx="6829425" cy="3505200"/>
          </a:xfrm>
          <a:prstGeom prst="rect">
            <a:avLst/>
          </a:prstGeom>
        </p:spPr>
      </p:pic>
    </p:spTree>
    <p:extLst>
      <p:ext uri="{BB962C8B-B14F-4D97-AF65-F5344CB8AC3E}">
        <p14:creationId xmlns:p14="http://schemas.microsoft.com/office/powerpoint/2010/main" val="1388321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CCDB623D-0AD7-487C-9DC1-70CDE5E49AD4}"/>
              </a:ext>
            </a:extLst>
          </p:cNvPr>
          <p:cNvSpPr txBox="1">
            <a:spLocks/>
          </p:cNvSpPr>
          <p:nvPr/>
        </p:nvSpPr>
        <p:spPr>
          <a:xfrm>
            <a:off x="172994" y="1921457"/>
            <a:ext cx="6253842" cy="10360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dirty="0"/>
              <a:t> </a:t>
            </a:r>
            <a:r>
              <a:rPr lang="en-GB" sz="3200" b="1" dirty="0"/>
              <a:t>What is THYME is good for?</a:t>
            </a:r>
          </a:p>
          <a:p>
            <a:endParaRPr lang="en-GB" b="1" dirty="0"/>
          </a:p>
        </p:txBody>
      </p:sp>
      <p:sp>
        <p:nvSpPr>
          <p:cNvPr id="7" name="Rectangle 6"/>
          <p:cNvSpPr/>
          <p:nvPr/>
        </p:nvSpPr>
        <p:spPr>
          <a:xfrm>
            <a:off x="726804" y="2583440"/>
            <a:ext cx="4729116" cy="3785652"/>
          </a:xfrm>
          <a:prstGeom prst="rect">
            <a:avLst/>
          </a:prstGeom>
        </p:spPr>
        <p:txBody>
          <a:bodyPr wrap="square">
            <a:spAutoFit/>
          </a:bodyPr>
          <a:lstStyle/>
          <a:p>
            <a:pPr algn="just"/>
            <a:r>
              <a:rPr lang="en-US" sz="2400" i="1" dirty="0">
                <a:solidFill>
                  <a:srgbClr val="333333"/>
                </a:solidFill>
                <a:latin typeface="Open Sans"/>
              </a:rPr>
              <a:t>Thyme is taken for bronchitis, cough, sore throat, colic, arthritis, upset stomach, stomach pain and skin disorders.</a:t>
            </a:r>
          </a:p>
          <a:p>
            <a:pPr algn="just"/>
            <a:r>
              <a:rPr lang="en-US" sz="2400" i="1" dirty="0">
                <a:solidFill>
                  <a:srgbClr val="333333"/>
                </a:solidFill>
                <a:latin typeface="Open Sans"/>
              </a:rPr>
              <a:t>Thyme oil is used as a germ-killer in mouthwashes and liniments. It is also applied to the scalp to treat baldness and to the ears to fight bacterial and fungal infections.</a:t>
            </a:r>
            <a:endParaRPr lang="en-US" sz="2400" b="0" i="1" dirty="0">
              <a:solidFill>
                <a:srgbClr val="333333"/>
              </a:solidFill>
              <a:effectLst/>
              <a:latin typeface="Open Sans"/>
            </a:endParaRPr>
          </a:p>
        </p:txBody>
      </p:sp>
      <p:pic>
        <p:nvPicPr>
          <p:cNvPr id="9" name="Picture 2" descr="Thyme-Bundle.jpg">
            <a:extLst>
              <a:ext uri="{FF2B5EF4-FFF2-40B4-BE49-F238E27FC236}">
                <a16:creationId xmlns:a16="http://schemas.microsoft.com/office/drawing/2014/main" id="{679918E5-39A4-410E-AD99-EE46C3F0EB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156"/>
          <a:stretch/>
        </p:blipFill>
        <p:spPr bwMode="auto">
          <a:xfrm>
            <a:off x="5847068" y="2329731"/>
            <a:ext cx="4275861" cy="21375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0AEE596-91C3-40B4-9E43-9320946A22AA}"/>
              </a:ext>
            </a:extLst>
          </p:cNvPr>
          <p:cNvSpPr txBox="1"/>
          <p:nvPr/>
        </p:nvSpPr>
        <p:spPr>
          <a:xfrm>
            <a:off x="2584106" y="297732"/>
            <a:ext cx="6253843" cy="923330"/>
          </a:xfrm>
          <a:prstGeom prst="rect">
            <a:avLst/>
          </a:prstGeom>
          <a:noFill/>
        </p:spPr>
        <p:txBody>
          <a:bodyPr wrap="square" rtlCol="0">
            <a:spAutoFit/>
          </a:bodyPr>
          <a:lstStyle/>
          <a:p>
            <a:pPr algn="ctr"/>
            <a:r>
              <a:rPr lang="en-GB" sz="5400" b="1" dirty="0"/>
              <a:t>Thyme</a:t>
            </a:r>
            <a:endParaRPr lang="en-GB" sz="4400" b="1" dirty="0"/>
          </a:p>
        </p:txBody>
      </p:sp>
    </p:spTree>
    <p:extLst>
      <p:ext uri="{BB962C8B-B14F-4D97-AF65-F5344CB8AC3E}">
        <p14:creationId xmlns:p14="http://schemas.microsoft.com/office/powerpoint/2010/main" val="4083485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Thymus Vulgaris Seeds | Thyme Herb Seeds | Everwilde Farms"/>
          <p:cNvPicPr>
            <a:picLocks noChangeAspect="1" noChangeArrowheads="1"/>
          </p:cNvPicPr>
          <p:nvPr/>
        </p:nvPicPr>
        <p:blipFill rotWithShape="1">
          <a:blip r:embed="rId2">
            <a:extLst>
              <a:ext uri="{28A0092B-C50C-407E-A947-70E740481C1C}">
                <a14:useLocalDpi xmlns:a14="http://schemas.microsoft.com/office/drawing/2010/main" val="0"/>
              </a:ext>
            </a:extLst>
          </a:blip>
          <a:srcRect l="5154" r="-1" b="-1"/>
          <a:stretch/>
        </p:blipFill>
        <p:spPr bwMode="auto">
          <a:xfrm>
            <a:off x="191086" y="171715"/>
            <a:ext cx="5813197" cy="612908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yme Leaves Spice for meat and veggies - Spicy Herbs Online">
            <a:extLst>
              <a:ext uri="{FF2B5EF4-FFF2-40B4-BE49-F238E27FC236}">
                <a16:creationId xmlns:a16="http://schemas.microsoft.com/office/drawing/2014/main" id="{D7E5116A-8105-422D-9923-D367BC454D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308" b="24050"/>
          <a:stretch/>
        </p:blipFill>
        <p:spPr bwMode="auto">
          <a:xfrm>
            <a:off x="6196929" y="171716"/>
            <a:ext cx="5803986" cy="317142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reek Thyme: Cooking and Medicinal Info">
            <a:extLst>
              <a:ext uri="{FF2B5EF4-FFF2-40B4-BE49-F238E27FC236}">
                <a16:creationId xmlns:a16="http://schemas.microsoft.com/office/drawing/2014/main" id="{1F831191-0B42-4A54-A512-7274E366E1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599" r="-2" b="17048"/>
          <a:stretch/>
        </p:blipFill>
        <p:spPr bwMode="auto">
          <a:xfrm>
            <a:off x="6196929" y="3514856"/>
            <a:ext cx="5786386" cy="27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215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132</TotalTime>
  <Words>300</Words>
  <Application>Microsoft Office PowerPoint</Application>
  <PresentationFormat>Widescreen</PresentationFormat>
  <Paragraphs>31</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vt:lpstr>
      <vt:lpstr>Open Sans</vt:lpstr>
      <vt:lpstr>Proxima Nova</vt:lpstr>
      <vt:lpstr>Trebuchet MS</vt:lpstr>
      <vt:lpstr>Wingdings 3</vt:lpstr>
      <vt:lpstr>Facet</vt:lpstr>
      <vt:lpstr>Herbs to the rescue!</vt:lpstr>
      <vt:lpstr>PowerPoint Presentation</vt:lpstr>
      <vt:lpstr>PowerPoint Presentation</vt:lpstr>
      <vt:lpstr>PowerPoint Presentation</vt:lpstr>
      <vt:lpstr>PowerPoint Presentation</vt:lpstr>
      <vt:lpstr>PowerPoint Presentation</vt:lpstr>
      <vt:lpstr>PICTURES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Πολύμνια Τομασίδου</dc:creator>
  <cp:lastModifiedBy>Πολύμνια Τομασίδου</cp:lastModifiedBy>
  <cp:revision>22</cp:revision>
  <dcterms:created xsi:type="dcterms:W3CDTF">2021-10-12T03:29:12Z</dcterms:created>
  <dcterms:modified xsi:type="dcterms:W3CDTF">2021-10-12T16:58:45Z</dcterms:modified>
</cp:coreProperties>
</file>