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59C862-D532-4349-BF2E-EFDD64E91AF6}" v="209" dt="2022-04-01T17:32:01.281"/>
    <p1510:client id="{6FCDC4BD-49C9-2399-2CD5-A86048043C77}" v="42" dt="2022-04-01T18:19:39.6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01/04/2022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01/04/2022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01/04/2022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01/04/2022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01/04/2022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01/04/2022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01/04/2022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l.wikipedia.org/wiki/1957" TargetMode="External"/><Relationship Id="rId2" Type="http://schemas.openxmlformats.org/officeDocument/2006/relationships/hyperlink" Target="https://el.wikipedia.org/wiki/14_%CE%9C%CE%B1%CF%81%CF%84%CE%AF%CE%BF%CF%85" TargetMode="External"/><Relationship Id="rId1" Type="http://schemas.openxmlformats.org/officeDocument/2006/relationships/slideLayout" Target="../slideLayouts/slideLayout6.xml"/><Relationship Id="rId4" Type="http://schemas.openxmlformats.org/officeDocument/2006/relationships/hyperlink" Target="https://el.wikipedia.org/wiki/%CE%A6%CF%85%CE%BB%CE%B1%CE%BA%CE%B9%CF%83%CE%BC%CE%AD%CE%BD%CE%B1_%CE%9C%CE%BD%CE%AE%CE%BC%CE%B1%CF%84%CE%B1"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el.wikipedia.org/wiki/%CE%A0%CE%AC%CF%86%CE%BF%CF%82" TargetMode="External"/><Relationship Id="rId2" Type="http://schemas.openxmlformats.org/officeDocument/2006/relationships/hyperlink" Target="https://el.wikipedia.org/wiki/%CE%A4%CF%83%CE%AC%CE%B4%CE%B1" TargetMode="External"/><Relationship Id="rId1" Type="http://schemas.openxmlformats.org/officeDocument/2006/relationships/slideLayout" Target="../slideLayouts/slideLayout6.xml"/><Relationship Id="rId6" Type="http://schemas.openxmlformats.org/officeDocument/2006/relationships/hyperlink" Target="https://el.wikipedia.org/wiki/1953" TargetMode="External"/><Relationship Id="rId5" Type="http://schemas.openxmlformats.org/officeDocument/2006/relationships/hyperlink" Target="https://el.wikipedia.org/wiki/1938" TargetMode="External"/><Relationship Id="rId4" Type="http://schemas.openxmlformats.org/officeDocument/2006/relationships/hyperlink" Target="https://el.wikipedia.org/wiki/26_%CE%A6%CE%B5%CE%B2%CF%81%CE%BF%CF%85%CE%B1%CF%81%CE%AF%CE%BF%CF%85"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l.wikipedia.org/w/index.php?title=%CE%91%CE%9D%CE%95&amp;action=edit&amp;redlink=1" TargetMode="External"/><Relationship Id="rId2" Type="http://schemas.openxmlformats.org/officeDocument/2006/relationships/hyperlink" Target="https://el.wikipedia.org/wiki/%CE%95%CE%9F%CE%9A%CE%91"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el.wikipedia.org/wiki/1956" TargetMode="External"/><Relationship Id="rId2" Type="http://schemas.openxmlformats.org/officeDocument/2006/relationships/hyperlink" Target="https://el.wikipedia.org/wiki/18_%CE%94%CE%B5%CE%BA%CE%B5%CE%BC%CE%B2%CF%81%CE%AF%CE%BF%CF%85"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el.wikipedia.org/wiki/%CE%92%CE%BF%CF%85%CE%BB%CE%AE_%CF%84%CF%89%CE%BD_%CE%95%CE%BB%CE%BB%CE%AE%CE%BD%CF%89%CE%BD" TargetMode="External"/><Relationship Id="rId2" Type="http://schemas.openxmlformats.org/officeDocument/2006/relationships/hyperlink" Target="https://el.wikipedia.org/wiki/%CE%A0%CE%B1%CF%8D%CE%BB%CE%BF%CF%82_%CE%91%CE%84_%CF%84%CE%B7%CF%82_%CE%95%CE%BB%CE%BB%CE%AC%CE%B4%CE%B1%CF%82" TargetMode="External"/><Relationship Id="rId1" Type="http://schemas.openxmlformats.org/officeDocument/2006/relationships/slideLayout" Target="../slideLayouts/slideLayout6.xml"/><Relationship Id="rId6" Type="http://schemas.openxmlformats.org/officeDocument/2006/relationships/hyperlink" Target="https://el.wikipedia.org/wiki/%CE%91%CF%81%CF%87%CE%B9%CE%B5%CF%80%CE%AF%CF%83%CE%BA%CE%BF%CF%80%CE%BF%CF%82_%CE%94%CF%89%CF%81%CF%8C%CE%B8%CE%B5%CE%BF%CF%82" TargetMode="External"/><Relationship Id="rId5" Type="http://schemas.openxmlformats.org/officeDocument/2006/relationships/hyperlink" Target="https://el.wikipedia.org/wiki/%CE%9F%CE%97%CE%95" TargetMode="External"/><Relationship Id="rId4" Type="http://schemas.openxmlformats.org/officeDocument/2006/relationships/hyperlink" Target="https://el.wikipedia.org/wiki/%CE%92%CE%BF%CF%85%CE%BB%CE%AE_%CF%84%CF%89%CE%BD_%CE%9A%CE%BF%CE%B9%CE%BD%CE%BF%CF%84%CE%AE%CF%84%CF%89%CE%BD"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475749F-F487-4EFB-ABC7-C1359590E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F6285A5F-6712-47A0-8A11-F0DFF60D0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276856" y="1645695"/>
            <a:ext cx="4418320" cy="3877280"/>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508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Shape 11">
            <a:extLst>
              <a:ext uri="{FF2B5EF4-FFF2-40B4-BE49-F238E27FC236}">
                <a16:creationId xmlns:a16="http://schemas.microsoft.com/office/drawing/2014/main" id="{FA6F8ABB-6C5D-4349-9E1B-198D1ABFA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52343" y="643383"/>
            <a:ext cx="2926988" cy="2594434"/>
          </a:xfrm>
          <a:custGeom>
            <a:avLst/>
            <a:gdLst>
              <a:gd name="connsiteX0" fmla="*/ 853538 w 2991693"/>
              <a:gd name="connsiteY0" fmla="*/ 0 h 2651787"/>
              <a:gd name="connsiteX1" fmla="*/ 2141030 w 2991693"/>
              <a:gd name="connsiteY1" fmla="*/ 0 h 2651787"/>
              <a:gd name="connsiteX2" fmla="*/ 2324957 w 2991693"/>
              <a:gd name="connsiteY2" fmla="*/ 103466 h 2651787"/>
              <a:gd name="connsiteX3" fmla="*/ 2968702 w 2991693"/>
              <a:gd name="connsiteY3" fmla="*/ 1218596 h 2651787"/>
              <a:gd name="connsiteX4" fmla="*/ 2968702 w 2991693"/>
              <a:gd name="connsiteY4" fmla="*/ 1433192 h 2651787"/>
              <a:gd name="connsiteX5" fmla="*/ 2324957 w 2991693"/>
              <a:gd name="connsiteY5" fmla="*/ 2548321 h 2651787"/>
              <a:gd name="connsiteX6" fmla="*/ 2141030 w 2991693"/>
              <a:gd name="connsiteY6" fmla="*/ 2651787 h 2651787"/>
              <a:gd name="connsiteX7" fmla="*/ 853538 w 2991693"/>
              <a:gd name="connsiteY7" fmla="*/ 2651787 h 2651787"/>
              <a:gd name="connsiteX8" fmla="*/ 669612 w 2991693"/>
              <a:gd name="connsiteY8" fmla="*/ 2548321 h 2651787"/>
              <a:gd name="connsiteX9" fmla="*/ 25866 w 2991693"/>
              <a:gd name="connsiteY9" fmla="*/ 1433192 h 2651787"/>
              <a:gd name="connsiteX10" fmla="*/ 25866 w 2991693"/>
              <a:gd name="connsiteY10" fmla="*/ 1218596 h 2651787"/>
              <a:gd name="connsiteX11" fmla="*/ 669612 w 2991693"/>
              <a:gd name="connsiteY11" fmla="*/ 103466 h 2651787"/>
              <a:gd name="connsiteX12" fmla="*/ 853538 w 2991693"/>
              <a:gd name="connsiteY12" fmla="*/ 0 h 265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91693" h="2651787">
                <a:moveTo>
                  <a:pt x="853538" y="0"/>
                </a:moveTo>
                <a:cubicBezTo>
                  <a:pt x="2141030" y="0"/>
                  <a:pt x="2141030" y="0"/>
                  <a:pt x="2141030" y="0"/>
                </a:cubicBezTo>
                <a:cubicBezTo>
                  <a:pt x="2206170" y="0"/>
                  <a:pt x="2290471" y="45985"/>
                  <a:pt x="2324957" y="103466"/>
                </a:cubicBezTo>
                <a:cubicBezTo>
                  <a:pt x="2968702" y="1218596"/>
                  <a:pt x="2968702" y="1218596"/>
                  <a:pt x="2968702" y="1218596"/>
                </a:cubicBezTo>
                <a:cubicBezTo>
                  <a:pt x="2999357" y="1279909"/>
                  <a:pt x="2999357" y="1371878"/>
                  <a:pt x="2968702" y="1433192"/>
                </a:cubicBezTo>
                <a:cubicBezTo>
                  <a:pt x="2324957" y="2548321"/>
                  <a:pt x="2324957" y="2548321"/>
                  <a:pt x="2324957" y="2548321"/>
                </a:cubicBezTo>
                <a:cubicBezTo>
                  <a:pt x="2290471" y="2605803"/>
                  <a:pt x="2206170" y="2651787"/>
                  <a:pt x="2141030" y="2651787"/>
                </a:cubicBezTo>
                <a:lnTo>
                  <a:pt x="853538" y="2651787"/>
                </a:lnTo>
                <a:cubicBezTo>
                  <a:pt x="784566" y="2651787"/>
                  <a:pt x="700266" y="2605803"/>
                  <a:pt x="669612" y="2548321"/>
                </a:cubicBezTo>
                <a:cubicBezTo>
                  <a:pt x="25866" y="1433192"/>
                  <a:pt x="25866" y="1433192"/>
                  <a:pt x="25866" y="1433192"/>
                </a:cubicBezTo>
                <a:cubicBezTo>
                  <a:pt x="-8621" y="1371878"/>
                  <a:pt x="-8621" y="1279909"/>
                  <a:pt x="25866" y="1218596"/>
                </a:cubicBezTo>
                <a:cubicBezTo>
                  <a:pt x="669612" y="103466"/>
                  <a:pt x="669612" y="103466"/>
                  <a:pt x="669612" y="103466"/>
                </a:cubicBezTo>
                <a:cubicBezTo>
                  <a:pt x="700266" y="45985"/>
                  <a:pt x="784566" y="0"/>
                  <a:pt x="853538" y="0"/>
                </a:cubicBezTo>
                <a:close/>
              </a:path>
            </a:pathLst>
          </a:custGeom>
          <a:solidFill>
            <a:schemeClr val="tx1"/>
          </a:solidFill>
          <a:ln w="508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B971ABA8-4CDB-4EEE-8C48-AA4FDB6507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071858"/>
            <a:ext cx="8109718" cy="4786143"/>
          </a:xfrm>
          <a:custGeom>
            <a:avLst/>
            <a:gdLst>
              <a:gd name="connsiteX0" fmla="*/ 7381313 w 8109718"/>
              <a:gd name="connsiteY0" fmla="*/ 1839459 h 4786143"/>
              <a:gd name="connsiteX1" fmla="*/ 7381313 w 8109718"/>
              <a:gd name="connsiteY1" fmla="*/ 1853646 h 4786143"/>
              <a:gd name="connsiteX2" fmla="*/ 7379359 w 8109718"/>
              <a:gd name="connsiteY2" fmla="*/ 1846552 h 4786143"/>
              <a:gd name="connsiteX3" fmla="*/ 1321854 w 8109718"/>
              <a:gd name="connsiteY3" fmla="*/ 0 h 4786143"/>
              <a:gd name="connsiteX4" fmla="*/ 5365317 w 8109718"/>
              <a:gd name="connsiteY4" fmla="*/ 0 h 4786143"/>
              <a:gd name="connsiteX5" fmla="*/ 5985373 w 8109718"/>
              <a:gd name="connsiteY5" fmla="*/ 365439 h 4786143"/>
              <a:gd name="connsiteX6" fmla="*/ 8011470 w 8109718"/>
              <a:gd name="connsiteY6" fmla="*/ 3854515 h 4786143"/>
              <a:gd name="connsiteX7" fmla="*/ 8011470 w 8109718"/>
              <a:gd name="connsiteY7" fmla="*/ 4567993 h 4786143"/>
              <a:gd name="connsiteX8" fmla="*/ 7904625 w 8109718"/>
              <a:gd name="connsiteY8" fmla="*/ 4751987 h 4786143"/>
              <a:gd name="connsiteX9" fmla="*/ 7884791 w 8109718"/>
              <a:gd name="connsiteY9" fmla="*/ 4786143 h 4786143"/>
              <a:gd name="connsiteX10" fmla="*/ 0 w 8109718"/>
              <a:gd name="connsiteY10" fmla="*/ 4786143 h 4786143"/>
              <a:gd name="connsiteX11" fmla="*/ 0 w 8109718"/>
              <a:gd name="connsiteY11" fmla="*/ 1564110 h 4786143"/>
              <a:gd name="connsiteX12" fmla="*/ 27177 w 8109718"/>
              <a:gd name="connsiteY12" fmla="*/ 1517107 h 4786143"/>
              <a:gd name="connsiteX13" fmla="*/ 693065 w 8109718"/>
              <a:gd name="connsiteY13" fmla="*/ 365439 h 4786143"/>
              <a:gd name="connsiteX14" fmla="*/ 1321854 w 8109718"/>
              <a:gd name="connsiteY14" fmla="*/ 0 h 4786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109718" h="4786143">
                <a:moveTo>
                  <a:pt x="7381313" y="1839459"/>
                </a:moveTo>
                <a:lnTo>
                  <a:pt x="7381313" y="1853646"/>
                </a:lnTo>
                <a:lnTo>
                  <a:pt x="7379359" y="1846552"/>
                </a:lnTo>
                <a:close/>
                <a:moveTo>
                  <a:pt x="1321854" y="0"/>
                </a:moveTo>
                <a:cubicBezTo>
                  <a:pt x="1321854" y="0"/>
                  <a:pt x="1321854" y="0"/>
                  <a:pt x="5365317" y="0"/>
                </a:cubicBezTo>
                <a:cubicBezTo>
                  <a:pt x="5618580" y="0"/>
                  <a:pt x="5863108" y="139215"/>
                  <a:pt x="5985373" y="365439"/>
                </a:cubicBezTo>
                <a:cubicBezTo>
                  <a:pt x="5985373" y="365439"/>
                  <a:pt x="5985373" y="365439"/>
                  <a:pt x="8011470" y="3854515"/>
                </a:cubicBezTo>
                <a:cubicBezTo>
                  <a:pt x="8142468" y="4072039"/>
                  <a:pt x="8142468" y="4350470"/>
                  <a:pt x="8011470" y="4567993"/>
                </a:cubicBezTo>
                <a:cubicBezTo>
                  <a:pt x="8011470" y="4567993"/>
                  <a:pt x="8011470" y="4567993"/>
                  <a:pt x="7904625" y="4751987"/>
                </a:cubicBezTo>
                <a:lnTo>
                  <a:pt x="7884791" y="4786143"/>
                </a:lnTo>
                <a:lnTo>
                  <a:pt x="0" y="4786143"/>
                </a:lnTo>
                <a:lnTo>
                  <a:pt x="0" y="1564110"/>
                </a:lnTo>
                <a:lnTo>
                  <a:pt x="27177" y="1517107"/>
                </a:lnTo>
                <a:cubicBezTo>
                  <a:pt x="220245" y="1183191"/>
                  <a:pt x="440895" y="801574"/>
                  <a:pt x="693065" y="365439"/>
                </a:cubicBezTo>
                <a:cubicBezTo>
                  <a:pt x="824063" y="139215"/>
                  <a:pt x="1059859" y="0"/>
                  <a:pt x="1321854" y="0"/>
                </a:cubicBezTo>
                <a:close/>
              </a:path>
            </a:pathLst>
          </a:custGeom>
          <a:solidFill>
            <a:schemeClr val="tx1">
              <a:lumMod val="85000"/>
              <a:lumOff val="15000"/>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880281" y="2961564"/>
            <a:ext cx="5124734" cy="3268639"/>
          </a:xfrm>
        </p:spPr>
        <p:txBody>
          <a:bodyPr anchor="ctr">
            <a:normAutofit/>
          </a:bodyPr>
          <a:lstStyle/>
          <a:p>
            <a:pPr algn="l"/>
            <a:r>
              <a:rPr lang="en-GB" sz="6700" b="1">
                <a:solidFill>
                  <a:schemeClr val="bg1"/>
                </a:solidFill>
                <a:cs typeface="Calibri Light"/>
              </a:rPr>
              <a:t>Ευαγόρας Παλληκαρίδης</a:t>
            </a:r>
            <a:endParaRPr lang="en-GB" sz="6700" b="1">
              <a:solidFill>
                <a:schemeClr val="bg1"/>
              </a:solidFill>
            </a:endParaRPr>
          </a:p>
        </p:txBody>
      </p:sp>
      <p:sp>
        <p:nvSpPr>
          <p:cNvPr id="3" name="Subtitle 2"/>
          <p:cNvSpPr>
            <a:spLocks noGrp="1"/>
          </p:cNvSpPr>
          <p:nvPr>
            <p:ph type="subTitle" idx="1"/>
          </p:nvPr>
        </p:nvSpPr>
        <p:spPr>
          <a:xfrm>
            <a:off x="6304333" y="1340553"/>
            <a:ext cx="2223009" cy="1200095"/>
          </a:xfrm>
        </p:spPr>
        <p:txBody>
          <a:bodyPr vert="horz" lIns="91440" tIns="45720" rIns="91440" bIns="45720" rtlCol="0" anchor="ctr">
            <a:normAutofit fontScale="92500" lnSpcReduction="10000"/>
          </a:bodyPr>
          <a:lstStyle/>
          <a:p>
            <a:r>
              <a:rPr lang="en-GB" b="1" dirty="0" err="1">
                <a:solidFill>
                  <a:schemeClr val="bg1"/>
                </a:solidFill>
                <a:cs typeface="Calibri"/>
              </a:rPr>
              <a:t>Δημήτρης</a:t>
            </a:r>
          </a:p>
          <a:p>
            <a:r>
              <a:rPr lang="en-GB" b="1" dirty="0">
                <a:solidFill>
                  <a:schemeClr val="bg1"/>
                </a:solidFill>
                <a:cs typeface="Calibri"/>
              </a:rPr>
              <a:t>Λαπ</a:t>
            </a:r>
            <a:r>
              <a:rPr lang="en-GB" b="1" dirty="0" err="1">
                <a:solidFill>
                  <a:schemeClr val="bg1"/>
                </a:solidFill>
                <a:cs typeface="Calibri"/>
              </a:rPr>
              <a:t>ηθιώτης</a:t>
            </a:r>
          </a:p>
          <a:p>
            <a:r>
              <a:rPr lang="en-GB" b="1" dirty="0">
                <a:solidFill>
                  <a:schemeClr val="bg1"/>
                </a:solidFill>
                <a:cs typeface="Calibri"/>
              </a:rPr>
              <a:t>ΣΤ'2</a:t>
            </a:r>
          </a:p>
        </p:txBody>
      </p:sp>
      <p:grpSp>
        <p:nvGrpSpPr>
          <p:cNvPr id="16" name="Group 15">
            <a:extLst>
              <a:ext uri="{FF2B5EF4-FFF2-40B4-BE49-F238E27FC236}">
                <a16:creationId xmlns:a16="http://schemas.microsoft.com/office/drawing/2014/main" id="{DAD463E1-6621-44B4-A995-C70A4631D3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7830" y="385730"/>
            <a:ext cx="1128382" cy="847206"/>
            <a:chOff x="5307830" y="325570"/>
            <a:chExt cx="1128382" cy="847206"/>
          </a:xfrm>
        </p:grpSpPr>
        <p:sp>
          <p:nvSpPr>
            <p:cNvPr id="17" name="Freeform 5">
              <a:extLst>
                <a:ext uri="{FF2B5EF4-FFF2-40B4-BE49-F238E27FC236}">
                  <a16:creationId xmlns:a16="http://schemas.microsoft.com/office/drawing/2014/main" id="{A152F29E-C625-4313-96BF-5675B357C0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8" name="Freeform 5">
              <a:extLst>
                <a:ext uri="{FF2B5EF4-FFF2-40B4-BE49-F238E27FC236}">
                  <a16:creationId xmlns:a16="http://schemas.microsoft.com/office/drawing/2014/main" id="{C2A5CB78-6497-4151-83B6-568BD27EC5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8E2A42-37EC-0282-2E1B-8CC26052540D}"/>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3400" kern="1200">
                <a:solidFill>
                  <a:schemeClr val="tx1"/>
                </a:solidFill>
                <a:latin typeface="+mj-lt"/>
                <a:ea typeface="+mj-ea"/>
                <a:cs typeface="+mj-cs"/>
              </a:rPr>
              <a:t>Απαγχονίστηκε στις </a:t>
            </a:r>
            <a:r>
              <a:rPr lang="en-US" sz="3400" kern="1200">
                <a:solidFill>
                  <a:schemeClr val="tx1"/>
                </a:solidFill>
                <a:latin typeface="+mj-lt"/>
                <a:ea typeface="+mj-ea"/>
                <a:cs typeface="+mj-cs"/>
                <a:hlinkClick r:id="rId2"/>
              </a:rPr>
              <a:t>14 Μαρτίου</a:t>
            </a:r>
            <a:r>
              <a:rPr lang="en-US" sz="3400" kern="1200">
                <a:solidFill>
                  <a:schemeClr val="tx1"/>
                </a:solidFill>
                <a:latin typeface="+mj-lt"/>
                <a:ea typeface="+mj-ea"/>
                <a:cs typeface="+mj-cs"/>
              </a:rPr>
              <a:t> </a:t>
            </a:r>
            <a:r>
              <a:rPr lang="en-US" sz="3400" kern="1200">
                <a:solidFill>
                  <a:schemeClr val="tx1"/>
                </a:solidFill>
                <a:latin typeface="+mj-lt"/>
                <a:ea typeface="+mj-ea"/>
                <a:cs typeface="+mj-cs"/>
                <a:hlinkClick r:id="rId3"/>
              </a:rPr>
              <a:t>1957</a:t>
            </a:r>
            <a:r>
              <a:rPr lang="en-US" sz="3400" kern="1200">
                <a:solidFill>
                  <a:schemeClr val="tx1"/>
                </a:solidFill>
                <a:latin typeface="+mj-lt"/>
                <a:ea typeface="+mj-ea"/>
                <a:cs typeface="+mj-cs"/>
              </a:rPr>
              <a:t>, σε ηλικία μόλις 19 ετών. Ήταν ο νεαρότερος αλλά και ο τελευταίος αγωνιστής που απαγχονίστηκε από τους Άγγλους.</a:t>
            </a:r>
          </a:p>
          <a:p>
            <a:pPr algn="ctr"/>
            <a:r>
              <a:rPr lang="en-US" sz="3400" kern="1200">
                <a:solidFill>
                  <a:schemeClr val="tx1"/>
                </a:solidFill>
                <a:latin typeface="+mj-lt"/>
                <a:ea typeface="+mj-ea"/>
                <a:cs typeface="+mj-cs"/>
              </a:rPr>
              <a:t>Ο τάφος του βρίσκεται στα </a:t>
            </a:r>
            <a:r>
              <a:rPr lang="en-US" sz="3400" kern="1200">
                <a:solidFill>
                  <a:schemeClr val="tx1"/>
                </a:solidFill>
                <a:latin typeface="+mj-lt"/>
                <a:ea typeface="+mj-ea"/>
                <a:cs typeface="+mj-cs"/>
                <a:hlinkClick r:id="rId4"/>
              </a:rPr>
              <a:t>Φυλακισμένα  Μνήματα</a:t>
            </a:r>
            <a:r>
              <a:rPr lang="en-US" sz="3400" kern="1200">
                <a:solidFill>
                  <a:schemeClr val="tx1"/>
                </a:solidFill>
                <a:latin typeface="+mj-lt"/>
                <a:ea typeface="+mj-ea"/>
                <a:cs typeface="+mj-cs"/>
              </a:rPr>
              <a:t> στη Λευκωσία.</a:t>
            </a:r>
          </a:p>
          <a:p>
            <a:pPr algn="ctr"/>
            <a:endParaRPr lang="en-US" sz="3400" kern="1200">
              <a:solidFill>
                <a:schemeClr val="tx1"/>
              </a:solidFill>
              <a:latin typeface="+mj-lt"/>
              <a:ea typeface="+mj-ea"/>
              <a:cs typeface="+mj-cs"/>
            </a:endParaRPr>
          </a:p>
          <a:p>
            <a:pPr algn="ctr"/>
            <a:endParaRPr lang="en-US" sz="3400" kern="1200">
              <a:solidFill>
                <a:schemeClr val="tx1"/>
              </a:solidFill>
              <a:latin typeface="+mj-lt"/>
              <a:ea typeface="+mj-ea"/>
              <a:cs typeface="+mj-cs"/>
            </a:endParaRP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5491A2-FC66-EA8F-C6D5-E1758246D090}"/>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3584885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6">
            <a:extLst>
              <a:ext uri="{FF2B5EF4-FFF2-40B4-BE49-F238E27FC236}">
                <a16:creationId xmlns:a16="http://schemas.microsoft.com/office/drawing/2014/main" id="{8DAAB828-02C8-4111-AC14-FF5ACEDDF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0"/>
            <a:ext cx="8797955" cy="6858000"/>
          </a:xfrm>
          <a:custGeom>
            <a:avLst/>
            <a:gdLst>
              <a:gd name="connsiteX0" fmla="*/ 1951386 w 8751613"/>
              <a:gd name="connsiteY0" fmla="*/ 0 h 6858000"/>
              <a:gd name="connsiteX1" fmla="*/ 6808636 w 8751613"/>
              <a:gd name="connsiteY1" fmla="*/ 0 h 6858000"/>
              <a:gd name="connsiteX2" fmla="*/ 6972292 w 8751613"/>
              <a:gd name="connsiteY2" fmla="*/ 272824 h 6858000"/>
              <a:gd name="connsiteX3" fmla="*/ 8684358 w 8751613"/>
              <a:gd name="connsiteY3" fmla="*/ 3126935 h 6858000"/>
              <a:gd name="connsiteX4" fmla="*/ 8684358 w 8751613"/>
              <a:gd name="connsiteY4" fmla="*/ 3731065 h 6858000"/>
              <a:gd name="connsiteX5" fmla="*/ 6813619 w 8751613"/>
              <a:gd name="connsiteY5" fmla="*/ 6849692 h 6858000"/>
              <a:gd name="connsiteX6" fmla="*/ 6808636 w 8751613"/>
              <a:gd name="connsiteY6" fmla="*/ 6858000 h 6858000"/>
              <a:gd name="connsiteX7" fmla="*/ 1951386 w 8751613"/>
              <a:gd name="connsiteY7" fmla="*/ 6858000 h 6858000"/>
              <a:gd name="connsiteX8" fmla="*/ 1787729 w 8751613"/>
              <a:gd name="connsiteY8" fmla="*/ 6585176 h 6858000"/>
              <a:gd name="connsiteX9" fmla="*/ 75663 w 8751613"/>
              <a:gd name="connsiteY9" fmla="*/ 3731065 h 6858000"/>
              <a:gd name="connsiteX10" fmla="*/ 75663 w 8751613"/>
              <a:gd name="connsiteY10" fmla="*/ 3126935 h 6858000"/>
              <a:gd name="connsiteX11" fmla="*/ 1946402 w 8751613"/>
              <a:gd name="connsiteY11" fmla="*/ 83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51613" h="6858000">
                <a:moveTo>
                  <a:pt x="1951386" y="0"/>
                </a:moveTo>
                <a:lnTo>
                  <a:pt x="6808636" y="0"/>
                </a:lnTo>
                <a:lnTo>
                  <a:pt x="6972292" y="272824"/>
                </a:lnTo>
                <a:cubicBezTo>
                  <a:pt x="8684358" y="3126935"/>
                  <a:pt x="8684358" y="3126935"/>
                  <a:pt x="8684358" y="3126935"/>
                </a:cubicBezTo>
                <a:cubicBezTo>
                  <a:pt x="8774032" y="3299544"/>
                  <a:pt x="8774032" y="3558457"/>
                  <a:pt x="8684358" y="3731065"/>
                </a:cubicBezTo>
                <a:cubicBezTo>
                  <a:pt x="7154297" y="6281764"/>
                  <a:pt x="6867411" y="6760019"/>
                  <a:pt x="6813619" y="6849692"/>
                </a:cubicBezTo>
                <a:lnTo>
                  <a:pt x="6808636" y="6858000"/>
                </a:lnTo>
                <a:lnTo>
                  <a:pt x="1951386" y="6858000"/>
                </a:lnTo>
                <a:lnTo>
                  <a:pt x="1787729" y="6585176"/>
                </a:lnTo>
                <a:cubicBezTo>
                  <a:pt x="75663" y="3731065"/>
                  <a:pt x="75663" y="3731065"/>
                  <a:pt x="75663" y="3731065"/>
                </a:cubicBezTo>
                <a:cubicBezTo>
                  <a:pt x="-25220" y="3558457"/>
                  <a:pt x="-25220" y="3299544"/>
                  <a:pt x="75663" y="3126935"/>
                </a:cubicBezTo>
                <a:cubicBezTo>
                  <a:pt x="1605724" y="576237"/>
                  <a:pt x="1892611" y="97981"/>
                  <a:pt x="1946402" y="8308"/>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2" descr="A picture containing text&#10;&#10;Description automatically generated">
            <a:extLst>
              <a:ext uri="{FF2B5EF4-FFF2-40B4-BE49-F238E27FC236}">
                <a16:creationId xmlns:a16="http://schemas.microsoft.com/office/drawing/2014/main" id="{5DC581E5-0C9C-6472-3F13-5362609FD36D}"/>
              </a:ext>
            </a:extLst>
          </p:cNvPr>
          <p:cNvPicPr>
            <a:picLocks noChangeAspect="1"/>
          </p:cNvPicPr>
          <p:nvPr/>
        </p:nvPicPr>
        <p:blipFill>
          <a:blip r:embed="rId2"/>
          <a:stretch>
            <a:fillRect/>
          </a:stretch>
        </p:blipFill>
        <p:spPr>
          <a:xfrm>
            <a:off x="2316481" y="1715631"/>
            <a:ext cx="5498268" cy="3426737"/>
          </a:xfrm>
          <a:prstGeom prst="rect">
            <a:avLst/>
          </a:prstGeom>
        </p:spPr>
      </p:pic>
      <p:grpSp>
        <p:nvGrpSpPr>
          <p:cNvPr id="13" name="Group 8">
            <a:extLst>
              <a:ext uri="{FF2B5EF4-FFF2-40B4-BE49-F238E27FC236}">
                <a16:creationId xmlns:a16="http://schemas.microsoft.com/office/drawing/2014/main" id="{C32D4553-E775-4F16-9A6F-FED8D166A5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60561" y="1075188"/>
            <a:ext cx="1562267" cy="1172973"/>
            <a:chOff x="9160561" y="1000124"/>
            <a:chExt cx="1562267" cy="1172973"/>
          </a:xfrm>
        </p:grpSpPr>
        <p:sp>
          <p:nvSpPr>
            <p:cNvPr id="10" name="Freeform 5">
              <a:extLst>
                <a:ext uri="{FF2B5EF4-FFF2-40B4-BE49-F238E27FC236}">
                  <a16:creationId xmlns:a16="http://schemas.microsoft.com/office/drawing/2014/main" id="{50F864A1-23CF-4954-887F-3C4458622A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16056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1" name="Freeform 5">
              <a:extLst>
                <a:ext uri="{FF2B5EF4-FFF2-40B4-BE49-F238E27FC236}">
                  <a16:creationId xmlns:a16="http://schemas.microsoft.com/office/drawing/2014/main" id="{8D313E8C-7457-407E-BDA5-EACA44D382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96066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931051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20855C-9FA4-417A-BE67-63C022F81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7E6A49B-1B06-403E-8CC5-ACB38A6BD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33470A-B9F4-054E-D1F5-E308F64FDB9C}"/>
              </a:ext>
            </a:extLst>
          </p:cNvPr>
          <p:cNvSpPr>
            <a:spLocks noGrp="1"/>
          </p:cNvSpPr>
          <p:nvPr>
            <p:ph type="title"/>
          </p:nvPr>
        </p:nvSpPr>
        <p:spPr>
          <a:xfrm>
            <a:off x="1366160" y="1660121"/>
            <a:ext cx="9623404" cy="3305493"/>
          </a:xfrm>
        </p:spPr>
        <p:txBody>
          <a:bodyPr vert="horz" lIns="91440" tIns="45720" rIns="91440" bIns="45720" rtlCol="0" anchor="b">
            <a:normAutofit/>
          </a:bodyPr>
          <a:lstStyle/>
          <a:p>
            <a:r>
              <a:rPr lang="en-US" sz="2900" b="1" kern="1200">
                <a:solidFill>
                  <a:schemeClr val="tx1"/>
                </a:solidFill>
                <a:latin typeface="+mj-lt"/>
                <a:ea typeface="+mj-ea"/>
                <a:cs typeface="+mj-cs"/>
              </a:rPr>
              <a:t>Ο Ευαγόρας Παλληκαρίδης</a:t>
            </a:r>
          </a:p>
          <a:p>
            <a:r>
              <a:rPr lang="en-US" sz="2900" b="1" kern="1200">
                <a:solidFill>
                  <a:schemeClr val="tx1"/>
                </a:solidFill>
                <a:latin typeface="+mj-lt"/>
                <a:ea typeface="+mj-ea"/>
                <a:cs typeface="+mj-cs"/>
              </a:rPr>
              <a:t> γεννήθηκε στην </a:t>
            </a:r>
            <a:r>
              <a:rPr lang="en-US" sz="2900" b="1" kern="1200">
                <a:solidFill>
                  <a:schemeClr val="tx1"/>
                </a:solidFill>
                <a:latin typeface="+mj-lt"/>
                <a:ea typeface="+mj-ea"/>
                <a:cs typeface="+mj-cs"/>
                <a:hlinkClick r:id="rId2"/>
              </a:rPr>
              <a:t>Τσάδα</a:t>
            </a:r>
            <a:r>
              <a:rPr lang="en-US" sz="2900" b="1" kern="1200">
                <a:solidFill>
                  <a:schemeClr val="tx1"/>
                </a:solidFill>
                <a:latin typeface="+mj-lt"/>
                <a:ea typeface="+mj-ea"/>
                <a:cs typeface="+mj-cs"/>
              </a:rPr>
              <a:t> της </a:t>
            </a:r>
            <a:r>
              <a:rPr lang="en-US" sz="2900" b="1" kern="1200">
                <a:solidFill>
                  <a:schemeClr val="tx1"/>
                </a:solidFill>
                <a:latin typeface="+mj-lt"/>
                <a:ea typeface="+mj-ea"/>
                <a:cs typeface="+mj-cs"/>
                <a:hlinkClick r:id="rId3"/>
              </a:rPr>
              <a:t>Πάφου</a:t>
            </a:r>
            <a:r>
              <a:rPr lang="en-US" sz="2900" b="1" kern="1200">
                <a:solidFill>
                  <a:schemeClr val="tx1"/>
                </a:solidFill>
                <a:latin typeface="+mj-lt"/>
                <a:ea typeface="+mj-ea"/>
                <a:cs typeface="+mj-cs"/>
              </a:rPr>
              <a:t>, στις </a:t>
            </a:r>
            <a:r>
              <a:rPr lang="en-US" sz="2900" b="1" kern="1200">
                <a:solidFill>
                  <a:schemeClr val="tx1"/>
                </a:solidFill>
                <a:latin typeface="+mj-lt"/>
                <a:ea typeface="+mj-ea"/>
                <a:cs typeface="+mj-cs"/>
                <a:hlinkClick r:id="rId4"/>
              </a:rPr>
              <a:t>26 Φεβρουαρίου</a:t>
            </a:r>
            <a:r>
              <a:rPr lang="en-US" sz="2900" b="1" kern="1200">
                <a:solidFill>
                  <a:schemeClr val="tx1"/>
                </a:solidFill>
                <a:latin typeface="+mj-lt"/>
                <a:ea typeface="+mj-ea"/>
                <a:cs typeface="+mj-cs"/>
              </a:rPr>
              <a:t> </a:t>
            </a:r>
            <a:r>
              <a:rPr lang="en-US" sz="2900" b="1" kern="1200">
                <a:solidFill>
                  <a:schemeClr val="tx1"/>
                </a:solidFill>
                <a:latin typeface="+mj-lt"/>
                <a:ea typeface="+mj-ea"/>
                <a:cs typeface="+mj-cs"/>
                <a:hlinkClick r:id="rId5"/>
              </a:rPr>
              <a:t>1938</a:t>
            </a:r>
            <a:r>
              <a:rPr lang="en-US" sz="2900" b="1" kern="1200">
                <a:solidFill>
                  <a:schemeClr val="tx1"/>
                </a:solidFill>
                <a:latin typeface="+mj-lt"/>
                <a:ea typeface="+mj-ea"/>
                <a:cs typeface="+mj-cs"/>
              </a:rPr>
              <a:t>. Ήταν το τέταρτο παιδί της οικογένειας του Μιλτιάδη.</a:t>
            </a:r>
            <a:br>
              <a:rPr lang="en-US" sz="2900" b="1" kern="1200">
                <a:solidFill>
                  <a:schemeClr val="tx1"/>
                </a:solidFill>
                <a:latin typeface="+mj-lt"/>
                <a:ea typeface="+mj-ea"/>
                <a:cs typeface="+mj-cs"/>
              </a:rPr>
            </a:br>
            <a:br>
              <a:rPr lang="en-US" sz="2900" b="1" kern="1200">
                <a:solidFill>
                  <a:schemeClr val="tx1"/>
                </a:solidFill>
                <a:latin typeface="+mj-lt"/>
                <a:ea typeface="+mj-ea"/>
                <a:cs typeface="+mj-cs"/>
              </a:rPr>
            </a:br>
            <a:br>
              <a:rPr lang="en-US" sz="2900" b="1" kern="1200">
                <a:solidFill>
                  <a:schemeClr val="tx1"/>
                </a:solidFill>
                <a:latin typeface="+mj-lt"/>
                <a:ea typeface="+mj-ea"/>
                <a:cs typeface="+mj-cs"/>
              </a:rPr>
            </a:br>
            <a:r>
              <a:rPr lang="en-US" sz="2900" b="1" kern="1200">
                <a:solidFill>
                  <a:schemeClr val="tx1"/>
                </a:solidFill>
                <a:latin typeface="+mj-lt"/>
                <a:ea typeface="+mj-ea"/>
                <a:cs typeface="+mj-cs"/>
              </a:rPr>
              <a:t>Πέρασε τις 6 τάξεις του Δημοτικού σχολείου με άριστα. Την 1η Απριλίου </a:t>
            </a:r>
            <a:r>
              <a:rPr lang="en-US" sz="2900" b="1" kern="1200">
                <a:solidFill>
                  <a:schemeClr val="tx1"/>
                </a:solidFill>
                <a:latin typeface="+mj-lt"/>
                <a:ea typeface="+mj-ea"/>
                <a:cs typeface="+mj-cs"/>
                <a:hlinkClick r:id="rId6"/>
              </a:rPr>
              <a:t>1953</a:t>
            </a:r>
            <a:r>
              <a:rPr lang="en-US" sz="2900" b="1" kern="1200">
                <a:solidFill>
                  <a:schemeClr val="tx1"/>
                </a:solidFill>
                <a:latin typeface="+mj-lt"/>
                <a:ea typeface="+mj-ea"/>
                <a:cs typeface="+mj-cs"/>
              </a:rPr>
              <a:t>, ο Ευαγόρας πρωταγωνιστεί σε διάφορες διαδηλώσεις κατά των Άγγλων. </a:t>
            </a:r>
          </a:p>
        </p:txBody>
      </p:sp>
    </p:spTree>
    <p:extLst>
      <p:ext uri="{BB962C8B-B14F-4D97-AF65-F5344CB8AC3E}">
        <p14:creationId xmlns:p14="http://schemas.microsoft.com/office/powerpoint/2010/main" val="261026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979B4D3-FB54-6E11-71E0-C28C2A1C14D4}"/>
              </a:ext>
            </a:extLst>
          </p:cNvPr>
          <p:cNvSpPr txBox="1"/>
          <p:nvPr/>
        </p:nvSpPr>
        <p:spPr>
          <a:xfrm>
            <a:off x="6230271" y="3794336"/>
            <a:ext cx="5242259" cy="1922251"/>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nSpc>
                <a:spcPct val="90000"/>
              </a:lnSpc>
              <a:spcBef>
                <a:spcPct val="0"/>
              </a:spcBef>
              <a:spcAft>
                <a:spcPts val="600"/>
              </a:spcAft>
            </a:pPr>
            <a:r>
              <a:rPr lang="en-US" sz="4800" b="1" kern="1200">
                <a:solidFill>
                  <a:schemeClr val="tx1"/>
                </a:solidFill>
                <a:latin typeface="+mj-lt"/>
                <a:ea typeface="+mj-ea"/>
                <a:cs typeface="+mj-cs"/>
              </a:rPr>
              <a:t>Ευαγόρας Παλληκαρίδης</a:t>
            </a:r>
          </a:p>
          <a:p>
            <a:pPr>
              <a:lnSpc>
                <a:spcPct val="90000"/>
              </a:lnSpc>
              <a:spcBef>
                <a:spcPct val="0"/>
              </a:spcBef>
              <a:spcAft>
                <a:spcPts val="600"/>
              </a:spcAft>
            </a:pPr>
            <a:endParaRPr lang="en-US" sz="4800" b="1" kern="1200">
              <a:solidFill>
                <a:schemeClr val="tx1"/>
              </a:solidFill>
              <a:latin typeface="+mj-lt"/>
              <a:ea typeface="+mj-ea"/>
              <a:cs typeface="+mj-cs"/>
            </a:endParaRPr>
          </a:p>
        </p:txBody>
      </p:sp>
      <p:sp>
        <p:nvSpPr>
          <p:cNvPr id="10" name="Freeform: Shape 9">
            <a:extLst>
              <a:ext uri="{FF2B5EF4-FFF2-40B4-BE49-F238E27FC236}">
                <a16:creationId xmlns:a16="http://schemas.microsoft.com/office/drawing/2014/main" id="{60B21A5C-062F-46C2-8389-53D40F46AA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83466"/>
            <a:ext cx="5549037" cy="6374535"/>
          </a:xfrm>
          <a:custGeom>
            <a:avLst/>
            <a:gdLst>
              <a:gd name="connsiteX0" fmla="*/ 2203019 w 5549037"/>
              <a:gd name="connsiteY0" fmla="*/ 0 h 6374535"/>
              <a:gd name="connsiteX1" fmla="*/ 5549037 w 5549037"/>
              <a:gd name="connsiteY1" fmla="*/ 3346018 h 6374535"/>
              <a:gd name="connsiteX2" fmla="*/ 3797930 w 5549037"/>
              <a:gd name="connsiteY2" fmla="*/ 6288190 h 6374535"/>
              <a:gd name="connsiteX3" fmla="*/ 3618689 w 5549037"/>
              <a:gd name="connsiteY3" fmla="*/ 6374535 h 6374535"/>
              <a:gd name="connsiteX4" fmla="*/ 779546 w 5549037"/>
              <a:gd name="connsiteY4" fmla="*/ 6374535 h 6374535"/>
              <a:gd name="connsiteX5" fmla="*/ 537516 w 5549037"/>
              <a:gd name="connsiteY5" fmla="*/ 6248727 h 6374535"/>
              <a:gd name="connsiteX6" fmla="*/ 74641 w 5549037"/>
              <a:gd name="connsiteY6" fmla="*/ 5927968 h 6374535"/>
              <a:gd name="connsiteX7" fmla="*/ 0 w 5549037"/>
              <a:gd name="connsiteY7" fmla="*/ 5860130 h 6374535"/>
              <a:gd name="connsiteX8" fmla="*/ 0 w 5549037"/>
              <a:gd name="connsiteY8" fmla="*/ 831906 h 6374535"/>
              <a:gd name="connsiteX9" fmla="*/ 74641 w 5549037"/>
              <a:gd name="connsiteY9" fmla="*/ 764068 h 6374535"/>
              <a:gd name="connsiteX10" fmla="*/ 2203019 w 5549037"/>
              <a:gd name="connsiteY10" fmla="*/ 0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49037" h="6374535">
                <a:moveTo>
                  <a:pt x="2203019" y="0"/>
                </a:moveTo>
                <a:cubicBezTo>
                  <a:pt x="4050974" y="0"/>
                  <a:pt x="5549037" y="1498063"/>
                  <a:pt x="5549037" y="3346018"/>
                </a:cubicBezTo>
                <a:cubicBezTo>
                  <a:pt x="5549037" y="4616487"/>
                  <a:pt x="4840968" y="5721578"/>
                  <a:pt x="3797930" y="6288190"/>
                </a:cubicBezTo>
                <a:lnTo>
                  <a:pt x="3618689" y="6374535"/>
                </a:lnTo>
                <a:lnTo>
                  <a:pt x="779546" y="6374535"/>
                </a:lnTo>
                <a:lnTo>
                  <a:pt x="537516" y="6248727"/>
                </a:lnTo>
                <a:cubicBezTo>
                  <a:pt x="374031" y="6154721"/>
                  <a:pt x="219238" y="6047301"/>
                  <a:pt x="74641" y="5927968"/>
                </a:cubicBezTo>
                <a:lnTo>
                  <a:pt x="0" y="5860130"/>
                </a:lnTo>
                <a:lnTo>
                  <a:pt x="0" y="831906"/>
                </a:lnTo>
                <a:lnTo>
                  <a:pt x="74641" y="764068"/>
                </a:lnTo>
                <a:cubicBezTo>
                  <a:pt x="653030" y="286739"/>
                  <a:pt x="1394539" y="0"/>
                  <a:pt x="2203019"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3" descr="A picture containing text&#10;&#10;Description automatically generated">
            <a:extLst>
              <a:ext uri="{FF2B5EF4-FFF2-40B4-BE49-F238E27FC236}">
                <a16:creationId xmlns:a16="http://schemas.microsoft.com/office/drawing/2014/main" id="{5C9AF95E-33B8-C4E0-A859-7FC767E6112E}"/>
              </a:ext>
            </a:extLst>
          </p:cNvPr>
          <p:cNvPicPr>
            <a:picLocks noChangeAspect="1"/>
          </p:cNvPicPr>
          <p:nvPr/>
        </p:nvPicPr>
        <p:blipFill rotWithShape="1">
          <a:blip r:embed="rId2"/>
          <a:srcRect t="894" r="-1" b="15666"/>
          <a:stretch/>
        </p:blipFill>
        <p:spPr>
          <a:xfrm>
            <a:off x="1" y="647373"/>
            <a:ext cx="5385130" cy="6210629"/>
          </a:xfrm>
          <a:custGeom>
            <a:avLst/>
            <a:gdLst/>
            <a:ahLst/>
            <a:cxnLst/>
            <a:rect l="l" t="t" r="r" b="b"/>
            <a:pathLst>
              <a:path w="5385130" h="6210629">
                <a:moveTo>
                  <a:pt x="2203018" y="0"/>
                </a:moveTo>
                <a:cubicBezTo>
                  <a:pt x="3960450" y="0"/>
                  <a:pt x="5385130" y="1424680"/>
                  <a:pt x="5385130" y="3182112"/>
                </a:cubicBezTo>
                <a:cubicBezTo>
                  <a:pt x="5385130" y="4500186"/>
                  <a:pt x="4583748" y="5631087"/>
                  <a:pt x="3441640" y="6114158"/>
                </a:cubicBezTo>
                <a:lnTo>
                  <a:pt x="3178061" y="6210629"/>
                </a:lnTo>
                <a:lnTo>
                  <a:pt x="1233206" y="6210629"/>
                </a:lnTo>
                <a:lnTo>
                  <a:pt x="1108901" y="6171135"/>
                </a:lnTo>
                <a:cubicBezTo>
                  <a:pt x="767738" y="6046219"/>
                  <a:pt x="453928" y="5864559"/>
                  <a:pt x="178899" y="5637585"/>
                </a:cubicBezTo>
                <a:lnTo>
                  <a:pt x="0" y="5474990"/>
                </a:lnTo>
                <a:lnTo>
                  <a:pt x="0" y="889234"/>
                </a:lnTo>
                <a:lnTo>
                  <a:pt x="178899" y="726640"/>
                </a:lnTo>
                <a:cubicBezTo>
                  <a:pt x="728956" y="272693"/>
                  <a:pt x="1434142" y="0"/>
                  <a:pt x="2203018" y="0"/>
                </a:cubicBezTo>
                <a:close/>
              </a:path>
            </a:pathLst>
          </a:custGeom>
        </p:spPr>
      </p:pic>
      <p:sp>
        <p:nvSpPr>
          <p:cNvPr id="12" name="Freeform: Shape 11">
            <a:extLst>
              <a:ext uri="{FF2B5EF4-FFF2-40B4-BE49-F238E27FC236}">
                <a16:creationId xmlns:a16="http://schemas.microsoft.com/office/drawing/2014/main" id="{8A177BCC-4208-4795-8572-4D623BA1E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33763" y="1"/>
            <a:ext cx="4480560" cy="2513993"/>
          </a:xfrm>
          <a:custGeom>
            <a:avLst/>
            <a:gdLst>
              <a:gd name="connsiteX0" fmla="*/ 18382 w 4480560"/>
              <a:gd name="connsiteY0" fmla="*/ 0 h 2513993"/>
              <a:gd name="connsiteX1" fmla="*/ 4462178 w 4480560"/>
              <a:gd name="connsiteY1" fmla="*/ 0 h 2513993"/>
              <a:gd name="connsiteX2" fmla="*/ 4468994 w 4480560"/>
              <a:gd name="connsiteY2" fmla="*/ 44657 h 2513993"/>
              <a:gd name="connsiteX3" fmla="*/ 4480560 w 4480560"/>
              <a:gd name="connsiteY3" fmla="*/ 273713 h 2513993"/>
              <a:gd name="connsiteX4" fmla="*/ 2240280 w 4480560"/>
              <a:gd name="connsiteY4" fmla="*/ 2513993 h 2513993"/>
              <a:gd name="connsiteX5" fmla="*/ 0 w 4480560"/>
              <a:gd name="connsiteY5" fmla="*/ 273713 h 2513993"/>
              <a:gd name="connsiteX6" fmla="*/ 11567 w 4480560"/>
              <a:gd name="connsiteY6" fmla="*/ 44657 h 2513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80560" h="2513993">
                <a:moveTo>
                  <a:pt x="18382" y="0"/>
                </a:moveTo>
                <a:lnTo>
                  <a:pt x="4462178" y="0"/>
                </a:lnTo>
                <a:lnTo>
                  <a:pt x="4468994" y="44657"/>
                </a:lnTo>
                <a:cubicBezTo>
                  <a:pt x="4476642" y="119969"/>
                  <a:pt x="4480560" y="196384"/>
                  <a:pt x="4480560" y="273713"/>
                </a:cubicBezTo>
                <a:cubicBezTo>
                  <a:pt x="4480560" y="1510985"/>
                  <a:pt x="3477552" y="2513993"/>
                  <a:pt x="2240280" y="2513993"/>
                </a:cubicBezTo>
                <a:cubicBezTo>
                  <a:pt x="1003008" y="2513993"/>
                  <a:pt x="0" y="1510985"/>
                  <a:pt x="0" y="273713"/>
                </a:cubicBezTo>
                <a:cubicBezTo>
                  <a:pt x="0" y="196384"/>
                  <a:pt x="3918" y="119969"/>
                  <a:pt x="11567" y="4465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Picture 2">
            <a:extLst>
              <a:ext uri="{FF2B5EF4-FFF2-40B4-BE49-F238E27FC236}">
                <a16:creationId xmlns:a16="http://schemas.microsoft.com/office/drawing/2014/main" id="{7B097D37-855C-B309-F4F7-5424EB4E4ABE}"/>
              </a:ext>
            </a:extLst>
          </p:cNvPr>
          <p:cNvPicPr>
            <a:picLocks noChangeAspect="1"/>
          </p:cNvPicPr>
          <p:nvPr/>
        </p:nvPicPr>
        <p:blipFill rotWithShape="1">
          <a:blip r:embed="rId3"/>
          <a:srcRect t="18158" b="4616"/>
          <a:stretch/>
        </p:blipFill>
        <p:spPr>
          <a:xfrm>
            <a:off x="5398355" y="1"/>
            <a:ext cx="4151376" cy="2349401"/>
          </a:xfrm>
          <a:custGeom>
            <a:avLst/>
            <a:gdLst/>
            <a:ahLst/>
            <a:cxnLst/>
            <a:rect l="l" t="t" r="r" b="b"/>
            <a:pathLst>
              <a:path w="4151376" h="2349401">
                <a:moveTo>
                  <a:pt x="20101" y="0"/>
                </a:moveTo>
                <a:lnTo>
                  <a:pt x="4131276" y="0"/>
                </a:lnTo>
                <a:lnTo>
                  <a:pt x="4140659" y="61486"/>
                </a:lnTo>
                <a:cubicBezTo>
                  <a:pt x="4147746" y="131265"/>
                  <a:pt x="4151376" y="202065"/>
                  <a:pt x="4151376" y="273713"/>
                </a:cubicBezTo>
                <a:cubicBezTo>
                  <a:pt x="4151376" y="1420084"/>
                  <a:pt x="3222059" y="2349401"/>
                  <a:pt x="2075688" y="2349401"/>
                </a:cubicBezTo>
                <a:cubicBezTo>
                  <a:pt x="929317" y="2349401"/>
                  <a:pt x="0" y="1420084"/>
                  <a:pt x="0" y="273713"/>
                </a:cubicBezTo>
                <a:cubicBezTo>
                  <a:pt x="0" y="202065"/>
                  <a:pt x="3630" y="131265"/>
                  <a:pt x="10717" y="61486"/>
                </a:cubicBezTo>
                <a:close/>
              </a:path>
            </a:pathLst>
          </a:custGeom>
        </p:spPr>
      </p:pic>
      <p:sp>
        <p:nvSpPr>
          <p:cNvPr id="5" name="TextBox 4">
            <a:extLst>
              <a:ext uri="{FF2B5EF4-FFF2-40B4-BE49-F238E27FC236}">
                <a16:creationId xmlns:a16="http://schemas.microsoft.com/office/drawing/2014/main" id="{D18AC929-0C23-1438-9948-138E946F52F5}"/>
              </a:ext>
            </a:extLst>
          </p:cNvPr>
          <p:cNvSpPr txBox="1"/>
          <p:nvPr/>
        </p:nvSpPr>
        <p:spPr>
          <a:xfrm>
            <a:off x="4882551" y="3962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dirty="0">
              <a:cs typeface="Calibri"/>
            </a:endParaRPr>
          </a:p>
        </p:txBody>
      </p:sp>
    </p:spTree>
    <p:extLst>
      <p:ext uri="{BB962C8B-B14F-4D97-AF65-F5344CB8AC3E}">
        <p14:creationId xmlns:p14="http://schemas.microsoft.com/office/powerpoint/2010/main" val="167090956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2" name="Title 1">
            <a:extLst>
              <a:ext uri="{FF2B5EF4-FFF2-40B4-BE49-F238E27FC236}">
                <a16:creationId xmlns:a16="http://schemas.microsoft.com/office/drawing/2014/main" id="{BD508A75-6C99-598D-F38F-EB4851D7F8F5}"/>
              </a:ext>
            </a:extLst>
          </p:cNvPr>
          <p:cNvSpPr>
            <a:spLocks noGrp="1"/>
          </p:cNvSpPr>
          <p:nvPr>
            <p:ph type="title"/>
          </p:nvPr>
        </p:nvSpPr>
        <p:spPr>
          <a:xfrm>
            <a:off x="298427" y="1261872"/>
            <a:ext cx="11231325" cy="6041412"/>
          </a:xfrm>
        </p:spPr>
        <p:txBody>
          <a:bodyPr vert="horz" lIns="91440" tIns="45720" rIns="91440" bIns="45720" rtlCol="0" anchor="b">
            <a:normAutofit fontScale="90000"/>
          </a:bodyPr>
          <a:lstStyle/>
          <a:p>
            <a:r>
              <a:rPr lang="en-US" sz="4000" kern="1200" dirty="0" err="1">
                <a:latin typeface="+mj-lt"/>
                <a:ea typeface="+mj-ea"/>
                <a:cs typeface="+mj-cs"/>
              </a:rPr>
              <a:t>Σε</a:t>
            </a:r>
            <a:r>
              <a:rPr lang="en-US" sz="4000" kern="1200" dirty="0">
                <a:latin typeface="+mj-lt"/>
                <a:ea typeface="+mj-ea"/>
                <a:cs typeface="+mj-cs"/>
              </a:rPr>
              <a:t> </a:t>
            </a:r>
            <a:r>
              <a:rPr lang="en-US" sz="4000" kern="1200" dirty="0" err="1">
                <a:latin typeface="+mj-lt"/>
                <a:ea typeface="+mj-ea"/>
                <a:cs typeface="+mj-cs"/>
              </a:rPr>
              <a:t>ηλικί</a:t>
            </a:r>
            <a:r>
              <a:rPr lang="en-US" sz="4000" kern="1200" dirty="0">
                <a:latin typeface="+mj-lt"/>
                <a:ea typeface="+mj-ea"/>
                <a:cs typeface="+mj-cs"/>
              </a:rPr>
              <a:t>α 17 </a:t>
            </a:r>
            <a:r>
              <a:rPr lang="en-US" sz="4000" kern="1200" dirty="0" err="1">
                <a:latin typeface="+mj-lt"/>
                <a:ea typeface="+mj-ea"/>
                <a:cs typeface="+mj-cs"/>
              </a:rPr>
              <a:t>χρόνων</a:t>
            </a:r>
            <a:r>
              <a:rPr lang="en-US" sz="4000" kern="1200" dirty="0">
                <a:latin typeface="+mj-lt"/>
                <a:ea typeface="+mj-ea"/>
                <a:cs typeface="+mj-cs"/>
              </a:rPr>
              <a:t>, ο </a:t>
            </a:r>
            <a:r>
              <a:rPr lang="en-US" sz="4000" kern="1200" dirty="0" err="1">
                <a:latin typeface="+mj-lt"/>
                <a:ea typeface="+mj-ea"/>
                <a:cs typeface="+mj-cs"/>
              </a:rPr>
              <a:t>Ευ</a:t>
            </a:r>
            <a:r>
              <a:rPr lang="en-US" sz="4000" kern="1200" dirty="0">
                <a:latin typeface="+mj-lt"/>
                <a:ea typeface="+mj-ea"/>
                <a:cs typeface="+mj-cs"/>
              </a:rPr>
              <a:t>α</a:t>
            </a:r>
            <a:r>
              <a:rPr lang="en-US" sz="4000" kern="1200" dirty="0" err="1">
                <a:latin typeface="+mj-lt"/>
                <a:ea typeface="+mj-ea"/>
                <a:cs typeface="+mj-cs"/>
              </a:rPr>
              <a:t>γόρ</a:t>
            </a:r>
            <a:r>
              <a:rPr lang="en-US" sz="4000" kern="1200" dirty="0">
                <a:latin typeface="+mj-lt"/>
                <a:ea typeface="+mj-ea"/>
                <a:cs typeface="+mj-cs"/>
              </a:rPr>
              <a:t>ας Πα</a:t>
            </a:r>
            <a:r>
              <a:rPr lang="en-US" sz="4000" kern="1200" dirty="0" err="1">
                <a:latin typeface="+mj-lt"/>
                <a:ea typeface="+mj-ea"/>
                <a:cs typeface="+mj-cs"/>
              </a:rPr>
              <a:t>λληκ</a:t>
            </a:r>
            <a:r>
              <a:rPr lang="en-US" sz="4000" kern="1200" dirty="0">
                <a:latin typeface="+mj-lt"/>
                <a:ea typeface="+mj-ea"/>
                <a:cs typeface="+mj-cs"/>
              </a:rPr>
              <a:t>α</a:t>
            </a:r>
            <a:r>
              <a:rPr lang="en-US" sz="4000" kern="1200" dirty="0" err="1">
                <a:latin typeface="+mj-lt"/>
                <a:ea typeface="+mj-ea"/>
                <a:cs typeface="+mj-cs"/>
              </a:rPr>
              <a:t>ρίδης</a:t>
            </a:r>
            <a:r>
              <a:rPr lang="en-US" sz="4000" kern="1200" dirty="0">
                <a:latin typeface="+mj-lt"/>
                <a:ea typeface="+mj-ea"/>
                <a:cs typeface="+mj-cs"/>
              </a:rPr>
              <a:t> </a:t>
            </a:r>
            <a:r>
              <a:rPr lang="en-US" sz="4000" kern="1200" dirty="0" err="1">
                <a:latin typeface="+mj-lt"/>
                <a:ea typeface="+mj-ea"/>
                <a:cs typeface="+mj-cs"/>
              </a:rPr>
              <a:t>εγκ</a:t>
            </a:r>
            <a:r>
              <a:rPr lang="en-US" sz="4000" kern="1200" dirty="0">
                <a:latin typeface="+mj-lt"/>
                <a:ea typeface="+mj-ea"/>
                <a:cs typeface="+mj-cs"/>
              </a:rPr>
              <a:t>α</a:t>
            </a:r>
            <a:r>
              <a:rPr lang="en-US" sz="4000" kern="1200" dirty="0" err="1">
                <a:latin typeface="+mj-lt"/>
                <a:ea typeface="+mj-ea"/>
                <a:cs typeface="+mj-cs"/>
              </a:rPr>
              <a:t>τέλειψε</a:t>
            </a:r>
            <a:r>
              <a:rPr lang="en-US" sz="4000" kern="1200" dirty="0">
                <a:latin typeface="+mj-lt"/>
                <a:ea typeface="+mj-ea"/>
                <a:cs typeface="+mj-cs"/>
              </a:rPr>
              <a:t> </a:t>
            </a:r>
            <a:r>
              <a:rPr lang="en-US" sz="4000" kern="1200" dirty="0" err="1">
                <a:latin typeface="+mj-lt"/>
                <a:ea typeface="+mj-ea"/>
                <a:cs typeface="+mj-cs"/>
              </a:rPr>
              <a:t>το</a:t>
            </a:r>
            <a:r>
              <a:rPr lang="en-US" sz="4000" kern="1200" dirty="0">
                <a:latin typeface="+mj-lt"/>
                <a:ea typeface="+mj-ea"/>
                <a:cs typeface="+mj-cs"/>
              </a:rPr>
              <a:t> </a:t>
            </a:r>
            <a:r>
              <a:rPr lang="en-US" sz="4000" kern="1200" dirty="0" err="1">
                <a:latin typeface="+mj-lt"/>
                <a:ea typeface="+mj-ea"/>
                <a:cs typeface="+mj-cs"/>
              </a:rPr>
              <a:t>σχολείο</a:t>
            </a:r>
            <a:r>
              <a:rPr lang="en-US" sz="4000" kern="1200" dirty="0">
                <a:latin typeface="+mj-lt"/>
                <a:ea typeface="+mj-ea"/>
                <a:cs typeface="+mj-cs"/>
              </a:rPr>
              <a:t> και </a:t>
            </a:r>
            <a:r>
              <a:rPr lang="en-US" sz="4000" kern="1200" dirty="0" err="1">
                <a:latin typeface="+mj-lt"/>
                <a:ea typeface="+mj-ea"/>
                <a:cs typeface="+mj-cs"/>
              </a:rPr>
              <a:t>εντάχθηκε</a:t>
            </a:r>
            <a:r>
              <a:rPr lang="en-US" sz="4000" kern="1200" dirty="0">
                <a:latin typeface="+mj-lt"/>
                <a:ea typeface="+mj-ea"/>
                <a:cs typeface="+mj-cs"/>
              </a:rPr>
              <a:t> </a:t>
            </a:r>
            <a:r>
              <a:rPr lang="en-US" sz="4000" kern="1200" dirty="0" err="1">
                <a:latin typeface="+mj-lt"/>
                <a:ea typeface="+mj-ea"/>
                <a:cs typeface="+mj-cs"/>
              </a:rPr>
              <a:t>στις</a:t>
            </a:r>
            <a:r>
              <a:rPr lang="en-US" sz="4000" kern="1200" dirty="0">
                <a:latin typeface="+mj-lt"/>
                <a:ea typeface="+mj-ea"/>
                <a:cs typeface="+mj-cs"/>
              </a:rPr>
              <a:t> α</a:t>
            </a:r>
            <a:r>
              <a:rPr lang="en-US" sz="4000" kern="1200" dirty="0" err="1">
                <a:latin typeface="+mj-lt"/>
                <a:ea typeface="+mj-ea"/>
                <a:cs typeface="+mj-cs"/>
              </a:rPr>
              <a:t>ντάρτικες</a:t>
            </a:r>
            <a:r>
              <a:rPr lang="en-US" sz="4000" kern="1200" dirty="0">
                <a:latin typeface="+mj-lt"/>
                <a:ea typeface="+mj-ea"/>
                <a:cs typeface="+mj-cs"/>
              </a:rPr>
              <a:t> </a:t>
            </a:r>
            <a:r>
              <a:rPr lang="en-US" sz="4000" kern="1200" dirty="0" err="1">
                <a:latin typeface="+mj-lt"/>
                <a:ea typeface="+mj-ea"/>
                <a:cs typeface="+mj-cs"/>
              </a:rPr>
              <a:t>ομάδες</a:t>
            </a:r>
            <a:r>
              <a:rPr lang="en-US" sz="4000" kern="1200" dirty="0">
                <a:latin typeface="+mj-lt"/>
                <a:ea typeface="+mj-ea"/>
                <a:cs typeface="+mj-cs"/>
              </a:rPr>
              <a:t> </a:t>
            </a:r>
            <a:r>
              <a:rPr lang="en-US" sz="4000" kern="1200" dirty="0" err="1">
                <a:latin typeface="+mj-lt"/>
                <a:ea typeface="+mj-ea"/>
                <a:cs typeface="+mj-cs"/>
              </a:rPr>
              <a:t>της</a:t>
            </a:r>
            <a:r>
              <a:rPr lang="en-US" sz="4000" kern="1200" dirty="0">
                <a:latin typeface="+mj-lt"/>
                <a:ea typeface="+mj-ea"/>
                <a:cs typeface="+mj-cs"/>
              </a:rPr>
              <a:t> </a:t>
            </a:r>
            <a:r>
              <a:rPr lang="en-US" sz="4000" kern="1200" dirty="0">
                <a:latin typeface="+mj-lt"/>
                <a:ea typeface="+mj-ea"/>
                <a:cs typeface="+mj-cs"/>
                <a:hlinkClick r:id="rId2">
                  <a:extLst>
                    <a:ext uri="{A12FA001-AC4F-418D-AE19-62706E023703}">
                      <ahyp:hlinkClr xmlns:ahyp="http://schemas.microsoft.com/office/drawing/2018/hyperlinkcolor" val="tx"/>
                    </a:ext>
                  </a:extLst>
                </a:hlinkClick>
              </a:rPr>
              <a:t>ΕΟΚΑ</a:t>
            </a:r>
            <a:r>
              <a:rPr lang="en-US" sz="4000" kern="1200" dirty="0">
                <a:latin typeface="+mj-lt"/>
                <a:ea typeface="+mj-ea"/>
                <a:cs typeface="+mj-cs"/>
              </a:rPr>
              <a:t>. </a:t>
            </a:r>
            <a:r>
              <a:rPr lang="en-US" sz="4000" kern="1200" dirty="0" err="1">
                <a:latin typeface="+mj-lt"/>
                <a:ea typeface="+mj-ea"/>
                <a:cs typeface="+mj-cs"/>
              </a:rPr>
              <a:t>Στις</a:t>
            </a:r>
            <a:r>
              <a:rPr lang="en-US" sz="4000" kern="1200" dirty="0">
                <a:latin typeface="+mj-lt"/>
                <a:ea typeface="+mj-ea"/>
                <a:cs typeface="+mj-cs"/>
              </a:rPr>
              <a:t> 17 </a:t>
            </a:r>
            <a:r>
              <a:rPr lang="en-US" sz="4000" kern="1200" dirty="0" err="1">
                <a:latin typeface="+mj-lt"/>
                <a:ea typeface="+mj-ea"/>
                <a:cs typeface="+mj-cs"/>
              </a:rPr>
              <a:t>Νοεμ</a:t>
            </a:r>
            <a:r>
              <a:rPr lang="en-US" sz="4000" kern="1200" dirty="0">
                <a:latin typeface="+mj-lt"/>
                <a:ea typeface="+mj-ea"/>
                <a:cs typeface="+mj-cs"/>
              </a:rPr>
              <a:t>β</a:t>
            </a:r>
            <a:r>
              <a:rPr lang="en-US" sz="4000" kern="1200" dirty="0" err="1">
                <a:latin typeface="+mj-lt"/>
                <a:ea typeface="+mj-ea"/>
                <a:cs typeface="+mj-cs"/>
              </a:rPr>
              <a:t>ρίου</a:t>
            </a:r>
            <a:r>
              <a:rPr lang="en-US" sz="4000" kern="1200" dirty="0">
                <a:latin typeface="+mj-lt"/>
                <a:ea typeface="+mj-ea"/>
                <a:cs typeface="+mj-cs"/>
              </a:rPr>
              <a:t> 1955 </a:t>
            </a:r>
            <a:r>
              <a:rPr lang="en-US" sz="4000" kern="1200" dirty="0" err="1">
                <a:latin typeface="+mj-lt"/>
                <a:ea typeface="+mj-ea"/>
                <a:cs typeface="+mj-cs"/>
              </a:rPr>
              <a:t>οι</a:t>
            </a:r>
            <a:r>
              <a:rPr lang="en-US" sz="4000" kern="1200" dirty="0">
                <a:latin typeface="+mj-lt"/>
                <a:ea typeface="+mj-ea"/>
                <a:cs typeface="+mj-cs"/>
              </a:rPr>
              <a:t> μα</a:t>
            </a:r>
            <a:r>
              <a:rPr lang="en-US" sz="4000" kern="1200" dirty="0" err="1">
                <a:latin typeface="+mj-lt"/>
                <a:ea typeface="+mj-ea"/>
                <a:cs typeface="+mj-cs"/>
              </a:rPr>
              <a:t>θητές</a:t>
            </a:r>
            <a:r>
              <a:rPr lang="en-US" sz="4000" kern="1200" dirty="0">
                <a:latin typeface="+mj-lt"/>
                <a:ea typeface="+mj-ea"/>
                <a:cs typeface="+mj-cs"/>
              </a:rPr>
              <a:t> </a:t>
            </a:r>
            <a:r>
              <a:rPr lang="en-US" sz="4000" kern="1200" dirty="0" err="1">
                <a:latin typeface="+mj-lt"/>
                <a:ea typeface="+mj-ea"/>
                <a:cs typeface="+mj-cs"/>
              </a:rPr>
              <a:t>του</a:t>
            </a:r>
            <a:r>
              <a:rPr lang="en-US" sz="4000" kern="1200" dirty="0">
                <a:latin typeface="+mj-lt"/>
                <a:ea typeface="+mj-ea"/>
                <a:cs typeface="+mj-cs"/>
              </a:rPr>
              <a:t> </a:t>
            </a:r>
            <a:r>
              <a:rPr lang="en-US" sz="4000" kern="1200" dirty="0" err="1">
                <a:latin typeface="+mj-lt"/>
                <a:ea typeface="+mj-ea"/>
                <a:cs typeface="+mj-cs"/>
              </a:rPr>
              <a:t>Γυμν</a:t>
            </a:r>
            <a:r>
              <a:rPr lang="en-US" sz="4000" kern="1200" dirty="0">
                <a:latin typeface="+mj-lt"/>
                <a:ea typeface="+mj-ea"/>
                <a:cs typeface="+mj-cs"/>
              </a:rPr>
              <a:t>α</a:t>
            </a:r>
            <a:r>
              <a:rPr lang="en-US" sz="4000" kern="1200" dirty="0" err="1">
                <a:latin typeface="+mj-lt"/>
                <a:ea typeface="+mj-ea"/>
                <a:cs typeface="+mj-cs"/>
              </a:rPr>
              <a:t>σίου</a:t>
            </a:r>
            <a:r>
              <a:rPr lang="en-US" sz="4000" kern="1200" dirty="0">
                <a:latin typeface="+mj-lt"/>
                <a:ea typeface="+mj-ea"/>
                <a:cs typeface="+mj-cs"/>
              </a:rPr>
              <a:t> </a:t>
            </a:r>
            <a:r>
              <a:rPr lang="en-US" sz="4000" kern="1200" dirty="0" err="1">
                <a:latin typeface="+mj-lt"/>
                <a:ea typeface="+mj-ea"/>
                <a:cs typeface="+mj-cs"/>
              </a:rPr>
              <a:t>συγκεντρώθηκ</a:t>
            </a:r>
            <a:r>
              <a:rPr lang="en-US" sz="4000" kern="1200" dirty="0">
                <a:latin typeface="+mj-lt"/>
                <a:ea typeface="+mj-ea"/>
                <a:cs typeface="+mj-cs"/>
              </a:rPr>
              <a:t>αν και π</a:t>
            </a:r>
            <a:r>
              <a:rPr lang="en-US" sz="4000" kern="1200" dirty="0" err="1">
                <a:latin typeface="+mj-lt"/>
                <a:ea typeface="+mj-ea"/>
                <a:cs typeface="+mj-cs"/>
              </a:rPr>
              <a:t>ροετοίμ</a:t>
            </a:r>
            <a:r>
              <a:rPr lang="en-US" sz="4000" kern="1200" dirty="0">
                <a:latin typeface="+mj-lt"/>
                <a:ea typeface="+mj-ea"/>
                <a:cs typeface="+mj-cs"/>
              </a:rPr>
              <a:t>αζαν </a:t>
            </a:r>
            <a:r>
              <a:rPr lang="en-US" sz="4000" kern="1200" dirty="0" err="1">
                <a:latin typeface="+mj-lt"/>
                <a:ea typeface="+mj-ea"/>
                <a:cs typeface="+mj-cs"/>
              </a:rPr>
              <a:t>μι</a:t>
            </a:r>
            <a:r>
              <a:rPr lang="en-US" sz="4000" kern="1200" dirty="0">
                <a:latin typeface="+mj-lt"/>
                <a:ea typeface="+mj-ea"/>
                <a:cs typeface="+mj-cs"/>
              </a:rPr>
              <a:t>α </a:t>
            </a:r>
            <a:r>
              <a:rPr lang="en-US" sz="4000" kern="1200" dirty="0" err="1">
                <a:latin typeface="+mj-lt"/>
                <a:ea typeface="+mj-ea"/>
                <a:cs typeface="+mj-cs"/>
              </a:rPr>
              <a:t>δι</a:t>
            </a:r>
            <a:r>
              <a:rPr lang="en-US" sz="4000" kern="1200" dirty="0">
                <a:latin typeface="+mj-lt"/>
                <a:ea typeface="+mj-ea"/>
                <a:cs typeface="+mj-cs"/>
              </a:rPr>
              <a:t>α</a:t>
            </a:r>
            <a:r>
              <a:rPr lang="en-US" sz="4000" kern="1200" dirty="0" err="1">
                <a:latin typeface="+mj-lt"/>
                <a:ea typeface="+mj-ea"/>
                <a:cs typeface="+mj-cs"/>
              </a:rPr>
              <a:t>δήλωση</a:t>
            </a:r>
            <a:r>
              <a:rPr lang="en-US" sz="4000" kern="1200" dirty="0">
                <a:latin typeface="+mj-lt"/>
                <a:ea typeface="+mj-ea"/>
                <a:cs typeface="+mj-cs"/>
              </a:rPr>
              <a:t> από </a:t>
            </a:r>
            <a:r>
              <a:rPr lang="en-US" sz="4000" kern="1200" dirty="0" err="1">
                <a:latin typeface="+mj-lt"/>
                <a:ea typeface="+mj-ea"/>
                <a:cs typeface="+mj-cs"/>
              </a:rPr>
              <a:t>τις</a:t>
            </a:r>
            <a:r>
              <a:rPr lang="en-US" sz="4000" kern="1200" dirty="0">
                <a:latin typeface="+mj-lt"/>
                <a:ea typeface="+mj-ea"/>
                <a:cs typeface="+mj-cs"/>
              </a:rPr>
              <a:t> </a:t>
            </a:r>
            <a:r>
              <a:rPr lang="en-US" sz="4000" kern="1200" dirty="0" err="1">
                <a:latin typeface="+mj-lt"/>
                <a:ea typeface="+mj-ea"/>
                <a:cs typeface="+mj-cs"/>
              </a:rPr>
              <a:t>γνωστές</a:t>
            </a:r>
            <a:r>
              <a:rPr lang="en-US" sz="4000" kern="1200" dirty="0">
                <a:latin typeface="+mj-lt"/>
                <a:ea typeface="+mj-ea"/>
                <a:cs typeface="+mj-cs"/>
              </a:rPr>
              <a:t> π</a:t>
            </a:r>
            <a:r>
              <a:rPr lang="en-US" sz="4000" kern="1200" dirty="0" err="1">
                <a:latin typeface="+mj-lt"/>
                <a:ea typeface="+mj-ea"/>
                <a:cs typeface="+mj-cs"/>
              </a:rPr>
              <a:t>ου</a:t>
            </a:r>
            <a:r>
              <a:rPr lang="en-US" sz="4000" kern="1200" dirty="0">
                <a:latin typeface="+mj-lt"/>
                <a:ea typeface="+mj-ea"/>
                <a:cs typeface="+mj-cs"/>
              </a:rPr>
              <a:t> </a:t>
            </a:r>
            <a:r>
              <a:rPr lang="en-US" sz="4000" kern="1200" dirty="0" err="1">
                <a:latin typeface="+mj-lt"/>
                <a:ea typeface="+mj-ea"/>
                <a:cs typeface="+mj-cs"/>
              </a:rPr>
              <a:t>οργάνωνε</a:t>
            </a:r>
            <a:r>
              <a:rPr lang="en-US" sz="4000" kern="1200" dirty="0">
                <a:latin typeface="+mj-lt"/>
                <a:ea typeface="+mj-ea"/>
                <a:cs typeface="+mj-cs"/>
              </a:rPr>
              <a:t> η </a:t>
            </a:r>
            <a:r>
              <a:rPr lang="en-US" sz="4000" kern="1200" dirty="0">
                <a:latin typeface="+mj-lt"/>
                <a:ea typeface="+mj-ea"/>
                <a:cs typeface="+mj-cs"/>
                <a:hlinkClick r:id="rId3">
                  <a:extLst>
                    <a:ext uri="{A12FA001-AC4F-418D-AE19-62706E023703}">
                      <ahyp:hlinkClr xmlns:ahyp="http://schemas.microsoft.com/office/drawing/2018/hyperlinkcolor" val="tx"/>
                    </a:ext>
                  </a:extLst>
                </a:hlinkClick>
              </a:rPr>
              <a:t>ΑΝΕ</a:t>
            </a:r>
            <a:r>
              <a:rPr lang="en-US" sz="4000" kern="1200" dirty="0">
                <a:latin typeface="+mj-lt"/>
                <a:ea typeface="+mj-ea"/>
                <a:cs typeface="+mj-cs"/>
              </a:rPr>
              <a:t> (</a:t>
            </a:r>
            <a:r>
              <a:rPr lang="en-US" sz="4000" kern="1200" dirty="0" err="1">
                <a:latin typeface="+mj-lt"/>
                <a:ea typeface="+mj-ea"/>
                <a:cs typeface="+mj-cs"/>
              </a:rPr>
              <a:t>Άλκιμος</a:t>
            </a:r>
            <a:r>
              <a:rPr lang="en-US" sz="4000" kern="1200" dirty="0">
                <a:latin typeface="+mj-lt"/>
                <a:ea typeface="+mj-ea"/>
                <a:cs typeface="+mj-cs"/>
              </a:rPr>
              <a:t> </a:t>
            </a:r>
            <a:r>
              <a:rPr lang="en-US" sz="4000" kern="1200" dirty="0" err="1">
                <a:latin typeface="+mj-lt"/>
                <a:ea typeface="+mj-ea"/>
                <a:cs typeface="+mj-cs"/>
              </a:rPr>
              <a:t>Νεολ</a:t>
            </a:r>
            <a:r>
              <a:rPr lang="en-US" sz="4000" kern="1200" dirty="0">
                <a:latin typeface="+mj-lt"/>
                <a:ea typeface="+mj-ea"/>
                <a:cs typeface="+mj-cs"/>
              </a:rPr>
              <a:t>αία ΕΟΚΑ) </a:t>
            </a:r>
            <a:r>
              <a:rPr lang="en-US" sz="4000" kern="1200" dirty="0" err="1">
                <a:latin typeface="+mj-lt"/>
                <a:ea typeface="+mj-ea"/>
                <a:cs typeface="+mj-cs"/>
              </a:rPr>
              <a:t>ως</a:t>
            </a:r>
            <a:r>
              <a:rPr lang="en-US" sz="4000" kern="1200" dirty="0">
                <a:latin typeface="+mj-lt"/>
                <a:ea typeface="+mj-ea"/>
                <a:cs typeface="+mj-cs"/>
              </a:rPr>
              <a:t> α</a:t>
            </a:r>
            <a:r>
              <a:rPr lang="en-US" sz="4000" kern="1200" dirty="0" err="1">
                <a:latin typeface="+mj-lt"/>
                <a:ea typeface="+mj-ea"/>
                <a:cs typeface="+mj-cs"/>
              </a:rPr>
              <a:t>ντι</a:t>
            </a:r>
            <a:r>
              <a:rPr lang="en-US" sz="4000" kern="1200" dirty="0">
                <a:latin typeface="+mj-lt"/>
                <a:ea typeface="+mj-ea"/>
                <a:cs typeface="+mj-cs"/>
              </a:rPr>
              <a:t>π</a:t>
            </a:r>
            <a:r>
              <a:rPr lang="en-US" sz="4000" kern="1200" dirty="0" err="1">
                <a:latin typeface="+mj-lt"/>
                <a:ea typeface="+mj-ea"/>
                <a:cs typeface="+mj-cs"/>
              </a:rPr>
              <a:t>ερισ</a:t>
            </a:r>
            <a:r>
              <a:rPr lang="en-US" sz="4000" kern="1200" dirty="0">
                <a:latin typeface="+mj-lt"/>
                <a:ea typeface="+mj-ea"/>
                <a:cs typeface="+mj-cs"/>
              </a:rPr>
              <a:t>πα</a:t>
            </a:r>
            <a:r>
              <a:rPr lang="en-US" sz="4000" kern="1200" dirty="0" err="1">
                <a:latin typeface="+mj-lt"/>
                <a:ea typeface="+mj-ea"/>
                <a:cs typeface="+mj-cs"/>
              </a:rPr>
              <a:t>σμό</a:t>
            </a:r>
            <a:r>
              <a:rPr lang="en-US" sz="4000" kern="1200" dirty="0">
                <a:latin typeface="+mj-lt"/>
                <a:ea typeface="+mj-ea"/>
                <a:cs typeface="+mj-cs"/>
              </a:rPr>
              <a:t>. </a:t>
            </a:r>
            <a:r>
              <a:rPr lang="en-US" sz="4000" kern="1200" dirty="0" err="1">
                <a:latin typeface="+mj-lt"/>
                <a:ea typeface="+mj-ea"/>
                <a:cs typeface="+mj-cs"/>
              </a:rPr>
              <a:t>Οι</a:t>
            </a:r>
            <a:r>
              <a:rPr lang="en-US" sz="4000" kern="1200" dirty="0">
                <a:latin typeface="+mj-lt"/>
                <a:ea typeface="+mj-ea"/>
                <a:cs typeface="+mj-cs"/>
              </a:rPr>
              <a:t> </a:t>
            </a:r>
            <a:r>
              <a:rPr lang="en-US" sz="4000" kern="1200" dirty="0" err="1">
                <a:latin typeface="+mj-lt"/>
                <a:ea typeface="+mj-ea"/>
                <a:cs typeface="+mj-cs"/>
              </a:rPr>
              <a:t>στρ</a:t>
            </a:r>
            <a:r>
              <a:rPr lang="en-US" sz="4000" kern="1200" dirty="0">
                <a:latin typeface="+mj-lt"/>
                <a:ea typeface="+mj-ea"/>
                <a:cs typeface="+mj-cs"/>
              </a:rPr>
              <a:t>α</a:t>
            </a:r>
            <a:r>
              <a:rPr lang="en-US" sz="4000" kern="1200" dirty="0" err="1">
                <a:latin typeface="+mj-lt"/>
                <a:ea typeface="+mj-ea"/>
                <a:cs typeface="+mj-cs"/>
              </a:rPr>
              <a:t>τιώτες</a:t>
            </a:r>
            <a:r>
              <a:rPr lang="en-US" sz="4000" kern="1200" dirty="0">
                <a:latin typeface="+mj-lt"/>
                <a:ea typeface="+mj-ea"/>
                <a:cs typeface="+mj-cs"/>
              </a:rPr>
              <a:t> </a:t>
            </a:r>
            <a:r>
              <a:rPr lang="en-US" sz="4000" kern="1200" dirty="0" err="1">
                <a:latin typeface="+mj-lt"/>
                <a:ea typeface="+mj-ea"/>
                <a:cs typeface="+mj-cs"/>
              </a:rPr>
              <a:t>είχ</a:t>
            </a:r>
            <a:r>
              <a:rPr lang="en-US" sz="4000" kern="1200" dirty="0">
                <a:latin typeface="+mj-lt"/>
                <a:ea typeface="+mj-ea"/>
                <a:cs typeface="+mj-cs"/>
              </a:rPr>
              <a:t>αν </a:t>
            </a:r>
            <a:r>
              <a:rPr lang="en-US" sz="4000" kern="1200" dirty="0" err="1">
                <a:latin typeface="+mj-lt"/>
                <a:ea typeface="+mj-ea"/>
                <a:cs typeface="+mj-cs"/>
              </a:rPr>
              <a:t>δι</a:t>
            </a:r>
            <a:r>
              <a:rPr lang="en-US" sz="4000" kern="1200" dirty="0">
                <a:latin typeface="+mj-lt"/>
                <a:ea typeface="+mj-ea"/>
                <a:cs typeface="+mj-cs"/>
              </a:rPr>
              <a:t>ατα</a:t>
            </a:r>
            <a:r>
              <a:rPr lang="en-US" sz="4000" kern="1200" dirty="0" err="1">
                <a:latin typeface="+mj-lt"/>
                <a:ea typeface="+mj-ea"/>
                <a:cs typeface="+mj-cs"/>
              </a:rPr>
              <a:t>γή</a:t>
            </a:r>
            <a:r>
              <a:rPr lang="en-US" sz="4000" kern="1200" dirty="0">
                <a:latin typeface="+mj-lt"/>
                <a:ea typeface="+mj-ea"/>
                <a:cs typeface="+mj-cs"/>
              </a:rPr>
              <a:t> να π</a:t>
            </a:r>
            <a:r>
              <a:rPr lang="en-US" sz="4000" kern="1200" dirty="0" err="1">
                <a:latin typeface="+mj-lt"/>
                <a:ea typeface="+mj-ea"/>
                <a:cs typeface="+mj-cs"/>
              </a:rPr>
              <a:t>υρο</a:t>
            </a:r>
            <a:r>
              <a:rPr lang="en-US" sz="4000" kern="1200" dirty="0">
                <a:latin typeface="+mj-lt"/>
                <a:ea typeface="+mj-ea"/>
                <a:cs typeface="+mj-cs"/>
              </a:rPr>
              <a:t>β</a:t>
            </a:r>
            <a:r>
              <a:rPr lang="en-US" sz="4000" kern="1200" dirty="0" err="1">
                <a:latin typeface="+mj-lt"/>
                <a:ea typeface="+mj-ea"/>
                <a:cs typeface="+mj-cs"/>
              </a:rPr>
              <a:t>ολήσουν</a:t>
            </a:r>
            <a:r>
              <a:rPr lang="en-US" sz="4000" kern="1200" dirty="0">
                <a:latin typeface="+mj-lt"/>
                <a:ea typeface="+mj-ea"/>
                <a:cs typeface="+mj-cs"/>
              </a:rPr>
              <a:t> α</a:t>
            </a:r>
            <a:r>
              <a:rPr lang="en-US" sz="4000" kern="1200" dirty="0" err="1">
                <a:latin typeface="+mj-lt"/>
                <a:ea typeface="+mj-ea"/>
                <a:cs typeface="+mj-cs"/>
              </a:rPr>
              <a:t>διάκριτ</a:t>
            </a:r>
            <a:r>
              <a:rPr lang="en-US" sz="4000" kern="1200" dirty="0">
                <a:latin typeface="+mj-lt"/>
                <a:ea typeface="+mj-ea"/>
                <a:cs typeface="+mj-cs"/>
              </a:rPr>
              <a:t>α </a:t>
            </a:r>
            <a:r>
              <a:rPr lang="en-US" sz="4000" kern="1200" dirty="0" err="1">
                <a:latin typeface="+mj-lt"/>
                <a:ea typeface="+mj-ea"/>
                <a:cs typeface="+mj-cs"/>
              </a:rPr>
              <a:t>τους</a:t>
            </a:r>
            <a:r>
              <a:rPr lang="en-US" sz="4000" kern="1200" dirty="0">
                <a:latin typeface="+mj-lt"/>
                <a:ea typeface="+mj-ea"/>
                <a:cs typeface="+mj-cs"/>
              </a:rPr>
              <a:t> </a:t>
            </a:r>
            <a:r>
              <a:rPr lang="en-US" sz="4000" kern="1200" dirty="0" err="1">
                <a:latin typeface="+mj-lt"/>
                <a:ea typeface="+mj-ea"/>
                <a:cs typeface="+mj-cs"/>
              </a:rPr>
              <a:t>δι</a:t>
            </a:r>
            <a:r>
              <a:rPr lang="en-US" sz="4000" kern="1200" dirty="0">
                <a:latin typeface="+mj-lt"/>
                <a:ea typeface="+mj-ea"/>
                <a:cs typeface="+mj-cs"/>
              </a:rPr>
              <a:t>α</a:t>
            </a:r>
            <a:r>
              <a:rPr lang="en-US" sz="4000" kern="1200" dirty="0" err="1">
                <a:latin typeface="+mj-lt"/>
                <a:ea typeface="+mj-ea"/>
                <a:cs typeface="+mj-cs"/>
              </a:rPr>
              <a:t>δηλωτές</a:t>
            </a:r>
            <a:r>
              <a:rPr lang="en-US" sz="4000" kern="1200" dirty="0">
                <a:latin typeface="+mj-lt"/>
                <a:ea typeface="+mj-ea"/>
                <a:cs typeface="+mj-cs"/>
              </a:rPr>
              <a:t>. Ο </a:t>
            </a:r>
            <a:r>
              <a:rPr lang="en-US" sz="4000" kern="1200" dirty="0" err="1">
                <a:latin typeface="+mj-lt"/>
                <a:ea typeface="+mj-ea"/>
                <a:cs typeface="+mj-cs"/>
              </a:rPr>
              <a:t>Ευ</a:t>
            </a:r>
            <a:r>
              <a:rPr lang="en-US" sz="4000" kern="1200" dirty="0">
                <a:latin typeface="+mj-lt"/>
                <a:ea typeface="+mj-ea"/>
                <a:cs typeface="+mj-cs"/>
              </a:rPr>
              <a:t>α</a:t>
            </a:r>
            <a:r>
              <a:rPr lang="en-US" sz="4000" kern="1200" dirty="0" err="1">
                <a:latin typeface="+mj-lt"/>
                <a:ea typeface="+mj-ea"/>
                <a:cs typeface="+mj-cs"/>
              </a:rPr>
              <a:t>γόρ</a:t>
            </a:r>
            <a:r>
              <a:rPr lang="en-US" sz="4000" kern="1200" dirty="0">
                <a:latin typeface="+mj-lt"/>
                <a:ea typeface="+mj-ea"/>
                <a:cs typeface="+mj-cs"/>
              </a:rPr>
              <a:t>ας </a:t>
            </a:r>
            <a:r>
              <a:rPr lang="en-US" sz="4000" kern="1200" dirty="0" err="1">
                <a:latin typeface="+mj-lt"/>
                <a:ea typeface="+mj-ea"/>
                <a:cs typeface="+mj-cs"/>
              </a:rPr>
              <a:t>συλλ</a:t>
            </a:r>
            <a:r>
              <a:rPr lang="en-US" sz="4000" kern="1200" dirty="0">
                <a:latin typeface="+mj-lt"/>
                <a:ea typeface="+mj-ea"/>
                <a:cs typeface="+mj-cs"/>
              </a:rPr>
              <a:t>αμβ</a:t>
            </a:r>
            <a:r>
              <a:rPr lang="en-US" sz="4000" kern="1200" dirty="0" err="1">
                <a:latin typeface="+mj-lt"/>
                <a:ea typeface="+mj-ea"/>
                <a:cs typeface="+mj-cs"/>
              </a:rPr>
              <a:t>άνετ</a:t>
            </a:r>
            <a:r>
              <a:rPr lang="en-US" sz="4000" kern="1200" dirty="0">
                <a:latin typeface="+mj-lt"/>
                <a:ea typeface="+mj-ea"/>
                <a:cs typeface="+mj-cs"/>
              </a:rPr>
              <a:t>αι και </a:t>
            </a:r>
            <a:r>
              <a:rPr lang="en-US" sz="4000" kern="1200" dirty="0" err="1">
                <a:latin typeface="+mj-lt"/>
                <a:ea typeface="+mj-ea"/>
                <a:cs typeface="+mj-cs"/>
              </a:rPr>
              <a:t>οδηγείτ</a:t>
            </a:r>
            <a:r>
              <a:rPr lang="en-US" sz="4000" kern="1200" dirty="0">
                <a:latin typeface="+mj-lt"/>
                <a:ea typeface="+mj-ea"/>
                <a:cs typeface="+mj-cs"/>
              </a:rPr>
              <a:t>αι </a:t>
            </a:r>
            <a:r>
              <a:rPr lang="en-US" sz="4000" kern="1200" dirty="0" err="1">
                <a:latin typeface="+mj-lt"/>
                <a:ea typeface="+mj-ea"/>
                <a:cs typeface="+mj-cs"/>
              </a:rPr>
              <a:t>στο</a:t>
            </a:r>
            <a:r>
              <a:rPr lang="en-US" sz="4000" kern="1200" dirty="0">
                <a:latin typeface="+mj-lt"/>
                <a:ea typeface="+mj-ea"/>
                <a:cs typeface="+mj-cs"/>
              </a:rPr>
              <a:t> </a:t>
            </a:r>
            <a:r>
              <a:rPr lang="en-US" sz="4000" kern="1200" dirty="0" err="1">
                <a:latin typeface="+mj-lt"/>
                <a:ea typeface="+mj-ea"/>
                <a:cs typeface="+mj-cs"/>
              </a:rPr>
              <a:t>δικ</a:t>
            </a:r>
            <a:r>
              <a:rPr lang="en-US" sz="4000" kern="1200" dirty="0">
                <a:latin typeface="+mj-lt"/>
                <a:ea typeface="+mj-ea"/>
                <a:cs typeface="+mj-cs"/>
              </a:rPr>
              <a:t>α</a:t>
            </a:r>
            <a:r>
              <a:rPr lang="en-US" sz="4000" kern="1200" dirty="0" err="1">
                <a:latin typeface="+mj-lt"/>
                <a:ea typeface="+mj-ea"/>
                <a:cs typeface="+mj-cs"/>
              </a:rPr>
              <a:t>στήριο</a:t>
            </a:r>
            <a:r>
              <a:rPr lang="en-US" sz="4000" kern="1200" dirty="0">
                <a:latin typeface="+mj-lt"/>
                <a:ea typeface="+mj-ea"/>
                <a:cs typeface="+mj-cs"/>
              </a:rPr>
              <a:t> </a:t>
            </a:r>
            <a:r>
              <a:rPr lang="en-US" sz="4000" kern="1200" dirty="0" err="1">
                <a:latin typeface="+mj-lt"/>
                <a:ea typeface="+mj-ea"/>
                <a:cs typeface="+mj-cs"/>
              </a:rPr>
              <a:t>με</a:t>
            </a:r>
            <a:r>
              <a:rPr lang="en-US" sz="4000" kern="1200" dirty="0">
                <a:latin typeface="+mj-lt"/>
                <a:ea typeface="+mj-ea"/>
                <a:cs typeface="+mj-cs"/>
              </a:rPr>
              <a:t> </a:t>
            </a:r>
            <a:r>
              <a:rPr lang="en-US" sz="4000" kern="1200" dirty="0" err="1">
                <a:latin typeface="+mj-lt"/>
                <a:ea typeface="+mj-ea"/>
                <a:cs typeface="+mj-cs"/>
              </a:rPr>
              <a:t>την</a:t>
            </a:r>
            <a:r>
              <a:rPr lang="en-US" sz="4000" kern="1200" dirty="0">
                <a:latin typeface="+mj-lt"/>
                <a:ea typeface="+mj-ea"/>
                <a:cs typeface="+mj-cs"/>
              </a:rPr>
              <a:t> κα</a:t>
            </a:r>
            <a:r>
              <a:rPr lang="en-US" sz="4000" kern="1200" dirty="0" err="1">
                <a:latin typeface="+mj-lt"/>
                <a:ea typeface="+mj-ea"/>
                <a:cs typeface="+mj-cs"/>
              </a:rPr>
              <a:t>τηγορί</a:t>
            </a:r>
            <a:r>
              <a:rPr lang="en-US" sz="4000" kern="1200" dirty="0">
                <a:latin typeface="+mj-lt"/>
                <a:ea typeface="+mj-ea"/>
                <a:cs typeface="+mj-cs"/>
              </a:rPr>
              <a:t>α </a:t>
            </a:r>
            <a:r>
              <a:rPr lang="en-US" sz="4000" kern="1200" dirty="0" err="1">
                <a:latin typeface="+mj-lt"/>
                <a:ea typeface="+mj-ea"/>
                <a:cs typeface="+mj-cs"/>
              </a:rPr>
              <a:t>ότι</a:t>
            </a:r>
            <a:r>
              <a:rPr lang="en-US" sz="4000" kern="1200" dirty="0">
                <a:latin typeface="+mj-lt"/>
                <a:ea typeface="+mj-ea"/>
                <a:cs typeface="+mj-cs"/>
              </a:rPr>
              <a:t> </a:t>
            </a:r>
            <a:r>
              <a:rPr lang="en-US" sz="4000" kern="1200" dirty="0" err="1">
                <a:latin typeface="+mj-lt"/>
                <a:ea typeface="+mj-ea"/>
                <a:cs typeface="+mj-cs"/>
              </a:rPr>
              <a:t>συμμετείχε</a:t>
            </a:r>
            <a:r>
              <a:rPr lang="en-US" sz="4000" kern="1200" dirty="0">
                <a:latin typeface="+mj-lt"/>
                <a:ea typeface="+mj-ea"/>
                <a:cs typeface="+mj-cs"/>
              </a:rPr>
              <a:t> πα</a:t>
            </a:r>
            <a:r>
              <a:rPr lang="en-US" sz="4000" kern="1200" dirty="0" err="1">
                <a:latin typeface="+mj-lt"/>
                <a:ea typeface="+mj-ea"/>
                <a:cs typeface="+mj-cs"/>
              </a:rPr>
              <a:t>ράνομ</a:t>
            </a:r>
            <a:r>
              <a:rPr lang="en-US" sz="4000" kern="1200" dirty="0">
                <a:latin typeface="+mj-lt"/>
                <a:ea typeface="+mj-ea"/>
                <a:cs typeface="+mj-cs"/>
              </a:rPr>
              <a:t>α </a:t>
            </a:r>
            <a:r>
              <a:rPr lang="en-US" sz="4000" kern="1200" dirty="0" err="1">
                <a:latin typeface="+mj-lt"/>
                <a:ea typeface="+mj-ea"/>
                <a:cs typeface="+mj-cs"/>
              </a:rPr>
              <a:t>σε</a:t>
            </a:r>
            <a:r>
              <a:rPr lang="en-US" sz="4000" kern="1200" dirty="0">
                <a:latin typeface="+mj-lt"/>
                <a:ea typeface="+mj-ea"/>
                <a:cs typeface="+mj-cs"/>
              </a:rPr>
              <a:t> </a:t>
            </a:r>
            <a:r>
              <a:rPr lang="en-US" sz="4000" kern="1200" dirty="0" err="1">
                <a:latin typeface="+mj-lt"/>
                <a:ea typeface="+mj-ea"/>
                <a:cs typeface="+mj-cs"/>
              </a:rPr>
              <a:t>οχλ</a:t>
            </a:r>
            <a:r>
              <a:rPr lang="en-US" sz="4000" kern="1200" dirty="0">
                <a:latin typeface="+mj-lt"/>
                <a:ea typeface="+mj-ea"/>
                <a:cs typeface="+mj-cs"/>
              </a:rPr>
              <a:t>α</a:t>
            </a:r>
            <a:r>
              <a:rPr lang="en-US" sz="4000" kern="1200" dirty="0" err="1">
                <a:latin typeface="+mj-lt"/>
                <a:ea typeface="+mj-ea"/>
                <a:cs typeface="+mj-cs"/>
              </a:rPr>
              <a:t>γωγίες</a:t>
            </a:r>
            <a:r>
              <a:rPr lang="en-US" sz="4000" kern="1200" dirty="0">
                <a:latin typeface="+mj-lt"/>
                <a:ea typeface="+mj-ea"/>
                <a:cs typeface="+mj-cs"/>
              </a:rPr>
              <a:t>. Ο </a:t>
            </a:r>
            <a:r>
              <a:rPr lang="en-US" sz="4000" kern="1200" dirty="0" err="1">
                <a:latin typeface="+mj-lt"/>
                <a:ea typeface="+mj-ea"/>
                <a:cs typeface="+mj-cs"/>
              </a:rPr>
              <a:t>Ευ</a:t>
            </a:r>
            <a:r>
              <a:rPr lang="en-US" sz="4000" kern="1200" dirty="0">
                <a:latin typeface="+mj-lt"/>
                <a:ea typeface="+mj-ea"/>
                <a:cs typeface="+mj-cs"/>
              </a:rPr>
              <a:t>α</a:t>
            </a:r>
            <a:r>
              <a:rPr lang="en-US" sz="4000" kern="1200" dirty="0" err="1">
                <a:latin typeface="+mj-lt"/>
                <a:ea typeface="+mj-ea"/>
                <a:cs typeface="+mj-cs"/>
              </a:rPr>
              <a:t>γόρ</a:t>
            </a:r>
            <a:r>
              <a:rPr lang="en-US" sz="4000" kern="1200" dirty="0">
                <a:latin typeface="+mj-lt"/>
                <a:ea typeface="+mj-ea"/>
                <a:cs typeface="+mj-cs"/>
              </a:rPr>
              <a:t>ας </a:t>
            </a:r>
            <a:r>
              <a:rPr lang="en-US" sz="4000" kern="1200" dirty="0" err="1">
                <a:latin typeface="+mj-lt"/>
                <a:ea typeface="+mj-ea"/>
                <a:cs typeface="+mj-cs"/>
              </a:rPr>
              <a:t>δεν</a:t>
            </a:r>
            <a:r>
              <a:rPr lang="en-US" sz="4000" kern="1200" dirty="0">
                <a:latin typeface="+mj-lt"/>
                <a:ea typeface="+mj-ea"/>
                <a:cs typeface="+mj-cs"/>
              </a:rPr>
              <a:t> παρα</a:t>
            </a:r>
            <a:r>
              <a:rPr lang="en-US" sz="4000" kern="1200" dirty="0" err="1">
                <a:latin typeface="+mj-lt"/>
                <a:ea typeface="+mj-ea"/>
                <a:cs typeface="+mj-cs"/>
              </a:rPr>
              <a:t>δέχτηκε</a:t>
            </a:r>
            <a:r>
              <a:rPr lang="en-US" sz="4000" kern="1200" dirty="0">
                <a:latin typeface="+mj-lt"/>
                <a:ea typeface="+mj-ea"/>
                <a:cs typeface="+mj-cs"/>
              </a:rPr>
              <a:t> </a:t>
            </a:r>
            <a:r>
              <a:rPr lang="en-US" sz="4000" kern="1200" dirty="0" err="1">
                <a:latin typeface="+mj-lt"/>
                <a:ea typeface="+mj-ea"/>
                <a:cs typeface="+mj-cs"/>
              </a:rPr>
              <a:t>την</a:t>
            </a:r>
            <a:r>
              <a:rPr lang="en-US" sz="4000" kern="1200" dirty="0">
                <a:latin typeface="+mj-lt"/>
                <a:ea typeface="+mj-ea"/>
                <a:cs typeface="+mj-cs"/>
              </a:rPr>
              <a:t> κα</a:t>
            </a:r>
            <a:r>
              <a:rPr lang="en-US" sz="4000" kern="1200" dirty="0" err="1">
                <a:latin typeface="+mj-lt"/>
                <a:ea typeface="+mj-ea"/>
                <a:cs typeface="+mj-cs"/>
              </a:rPr>
              <a:t>τηγορί</a:t>
            </a:r>
            <a:r>
              <a:rPr lang="en-US" sz="4000" kern="1200" dirty="0">
                <a:latin typeface="+mj-lt"/>
                <a:ea typeface="+mj-ea"/>
                <a:cs typeface="+mj-cs"/>
              </a:rPr>
              <a:t>α και η </a:t>
            </a:r>
            <a:r>
              <a:rPr lang="en-US" sz="4000" kern="1200" dirty="0" err="1">
                <a:latin typeface="+mj-lt"/>
                <a:ea typeface="+mj-ea"/>
                <a:cs typeface="+mj-cs"/>
              </a:rPr>
              <a:t>δίκη</a:t>
            </a:r>
            <a:r>
              <a:rPr lang="en-US" sz="4000" kern="1200" dirty="0">
                <a:latin typeface="+mj-lt"/>
                <a:ea typeface="+mj-ea"/>
                <a:cs typeface="+mj-cs"/>
              </a:rPr>
              <a:t> αναβ</a:t>
            </a:r>
            <a:r>
              <a:rPr lang="en-US" sz="4000" kern="1200" dirty="0" err="1">
                <a:latin typeface="+mj-lt"/>
                <a:ea typeface="+mj-ea"/>
                <a:cs typeface="+mj-cs"/>
              </a:rPr>
              <a:t>λήθηκε</a:t>
            </a:r>
            <a:r>
              <a:rPr lang="en-US" sz="4000" kern="1200" dirty="0">
                <a:latin typeface="+mj-lt"/>
                <a:ea typeface="+mj-ea"/>
                <a:cs typeface="+mj-cs"/>
              </a:rPr>
              <a:t> </a:t>
            </a:r>
            <a:r>
              <a:rPr lang="en-US" sz="4000" kern="1200" dirty="0" err="1">
                <a:latin typeface="+mj-lt"/>
                <a:ea typeface="+mj-ea"/>
                <a:cs typeface="+mj-cs"/>
              </a:rPr>
              <a:t>γι</a:t>
            </a:r>
            <a:r>
              <a:rPr lang="en-US" sz="4000" kern="1200" dirty="0">
                <a:latin typeface="+mj-lt"/>
                <a:ea typeface="+mj-ea"/>
                <a:cs typeface="+mj-cs"/>
              </a:rPr>
              <a:t>α </a:t>
            </a:r>
            <a:r>
              <a:rPr lang="en-US" sz="4000" kern="1200" dirty="0" err="1">
                <a:latin typeface="+mj-lt"/>
                <a:ea typeface="+mj-ea"/>
                <a:cs typeface="+mj-cs"/>
              </a:rPr>
              <a:t>τις</a:t>
            </a:r>
            <a:r>
              <a:rPr lang="en-US" sz="4000" kern="1200" dirty="0">
                <a:latin typeface="+mj-lt"/>
                <a:ea typeface="+mj-ea"/>
                <a:cs typeface="+mj-cs"/>
              </a:rPr>
              <a:t> 6 </a:t>
            </a:r>
            <a:r>
              <a:rPr lang="en-US" sz="4000" kern="1200" dirty="0" err="1">
                <a:latin typeface="+mj-lt"/>
                <a:ea typeface="+mj-ea"/>
                <a:cs typeface="+mj-cs"/>
              </a:rPr>
              <a:t>Δεκεμ</a:t>
            </a:r>
            <a:r>
              <a:rPr lang="en-US" sz="4000" kern="1200" dirty="0">
                <a:latin typeface="+mj-lt"/>
                <a:ea typeface="+mj-ea"/>
                <a:cs typeface="+mj-cs"/>
              </a:rPr>
              <a:t>β</a:t>
            </a:r>
            <a:r>
              <a:rPr lang="en-US" sz="4000" kern="1200" dirty="0" err="1">
                <a:latin typeface="+mj-lt"/>
                <a:ea typeface="+mj-ea"/>
                <a:cs typeface="+mj-cs"/>
              </a:rPr>
              <a:t>ρίου</a:t>
            </a:r>
            <a:r>
              <a:rPr lang="en-US" sz="4000" kern="1200" dirty="0">
                <a:latin typeface="+mj-lt"/>
                <a:ea typeface="+mj-ea"/>
                <a:cs typeface="+mj-cs"/>
              </a:rPr>
              <a:t>. </a:t>
            </a:r>
            <a:r>
              <a:rPr lang="en-US" sz="4000" kern="1200" dirty="0" err="1">
                <a:latin typeface="+mj-lt"/>
                <a:ea typeface="+mj-ea"/>
                <a:cs typeface="+mj-cs"/>
              </a:rPr>
              <a:t>Ήτ</a:t>
            </a:r>
            <a:r>
              <a:rPr lang="en-US" sz="4000" kern="1200" dirty="0">
                <a:latin typeface="+mj-lt"/>
                <a:ea typeface="+mj-ea"/>
                <a:cs typeface="+mj-cs"/>
              </a:rPr>
              <a:t>αν η α</a:t>
            </a:r>
            <a:r>
              <a:rPr lang="en-US" sz="4000" kern="1200" dirty="0" err="1">
                <a:latin typeface="+mj-lt"/>
                <a:ea typeface="+mj-ea"/>
                <a:cs typeface="+mj-cs"/>
              </a:rPr>
              <a:t>ρχή</a:t>
            </a:r>
            <a:r>
              <a:rPr lang="en-US" sz="4000" kern="1200" dirty="0">
                <a:latin typeface="+mj-lt"/>
                <a:ea typeface="+mj-ea"/>
                <a:cs typeface="+mj-cs"/>
              </a:rPr>
              <a:t> </a:t>
            </a:r>
            <a:r>
              <a:rPr lang="en-US" sz="4000" kern="1200" dirty="0" err="1">
                <a:latin typeface="+mj-lt"/>
                <a:ea typeface="+mj-ea"/>
                <a:cs typeface="+mj-cs"/>
              </a:rPr>
              <a:t>του</a:t>
            </a:r>
            <a:r>
              <a:rPr lang="en-US" sz="4000" kern="1200" dirty="0">
                <a:latin typeface="+mj-lt"/>
                <a:ea typeface="+mj-ea"/>
                <a:cs typeface="+mj-cs"/>
              </a:rPr>
              <a:t> </a:t>
            </a:r>
            <a:r>
              <a:rPr lang="en-US" sz="4000" kern="1200" dirty="0" err="1">
                <a:latin typeface="+mj-lt"/>
                <a:ea typeface="+mj-ea"/>
                <a:cs typeface="+mj-cs"/>
              </a:rPr>
              <a:t>τέλους</a:t>
            </a:r>
            <a:r>
              <a:rPr lang="en-US" sz="4000" kern="1200" dirty="0">
                <a:latin typeface="+mj-lt"/>
                <a:ea typeface="+mj-ea"/>
                <a:cs typeface="+mj-cs"/>
              </a:rPr>
              <a:t>. </a:t>
            </a:r>
            <a:r>
              <a:rPr lang="en-US" sz="4000" kern="1200" dirty="0" err="1">
                <a:latin typeface="+mj-lt"/>
                <a:ea typeface="+mj-ea"/>
                <a:cs typeface="+mj-cs"/>
              </a:rPr>
              <a:t>Μι</a:t>
            </a:r>
            <a:r>
              <a:rPr lang="en-US" sz="4000" kern="1200" dirty="0">
                <a:latin typeface="+mj-lt"/>
                <a:ea typeface="+mj-ea"/>
                <a:cs typeface="+mj-cs"/>
              </a:rPr>
              <a:t>α </a:t>
            </a:r>
            <a:r>
              <a:rPr lang="en-US" sz="4000" kern="1200" dirty="0" err="1">
                <a:latin typeface="+mj-lt"/>
                <a:ea typeface="+mj-ea"/>
                <a:cs typeface="+mj-cs"/>
              </a:rPr>
              <a:t>μέρ</a:t>
            </a:r>
            <a:r>
              <a:rPr lang="en-US" sz="4000" kern="1200" dirty="0">
                <a:latin typeface="+mj-lt"/>
                <a:ea typeface="+mj-ea"/>
                <a:cs typeface="+mj-cs"/>
              </a:rPr>
              <a:t>α π</a:t>
            </a:r>
            <a:r>
              <a:rPr lang="en-US" sz="4000" kern="1200" dirty="0" err="1">
                <a:latin typeface="+mj-lt"/>
                <a:ea typeface="+mj-ea"/>
                <a:cs typeface="+mj-cs"/>
              </a:rPr>
              <a:t>ριν</a:t>
            </a:r>
            <a:r>
              <a:rPr lang="en-US" sz="4000" kern="1200" dirty="0">
                <a:latin typeface="+mj-lt"/>
                <a:ea typeface="+mj-ea"/>
                <a:cs typeface="+mj-cs"/>
              </a:rPr>
              <a:t> </a:t>
            </a:r>
            <a:r>
              <a:rPr lang="en-US" sz="4000" kern="1200" dirty="0" err="1">
                <a:latin typeface="+mj-lt"/>
                <a:ea typeface="+mj-ea"/>
                <a:cs typeface="+mj-cs"/>
              </a:rPr>
              <a:t>τη</a:t>
            </a:r>
            <a:r>
              <a:rPr lang="en-US" sz="4000" kern="1200" dirty="0">
                <a:latin typeface="+mj-lt"/>
                <a:ea typeface="+mj-ea"/>
                <a:cs typeface="+mj-cs"/>
              </a:rPr>
              <a:t> </a:t>
            </a:r>
            <a:r>
              <a:rPr lang="en-US" sz="4000" kern="1200" dirty="0" err="1">
                <a:latin typeface="+mj-lt"/>
                <a:ea typeface="+mj-ea"/>
                <a:cs typeface="+mj-cs"/>
              </a:rPr>
              <a:t>δίκη</a:t>
            </a:r>
            <a:r>
              <a:rPr lang="en-US" sz="4000" kern="1200" dirty="0">
                <a:latin typeface="+mj-lt"/>
                <a:ea typeface="+mj-ea"/>
                <a:cs typeface="+mj-cs"/>
              </a:rPr>
              <a:t>, μπα</a:t>
            </a:r>
            <a:r>
              <a:rPr lang="en-US" sz="4000" kern="1200" dirty="0" err="1">
                <a:latin typeface="+mj-lt"/>
                <a:ea typeface="+mj-ea"/>
                <a:cs typeface="+mj-cs"/>
              </a:rPr>
              <a:t>ίνει</a:t>
            </a:r>
            <a:r>
              <a:rPr lang="en-US" sz="4000" kern="1200" dirty="0">
                <a:latin typeface="+mj-lt"/>
                <a:ea typeface="+mj-ea"/>
                <a:cs typeface="+mj-cs"/>
              </a:rPr>
              <a:t> </a:t>
            </a:r>
            <a:r>
              <a:rPr lang="en-US" sz="4000" kern="1200" dirty="0" err="1">
                <a:latin typeface="+mj-lt"/>
                <a:ea typeface="+mj-ea"/>
                <a:cs typeface="+mj-cs"/>
              </a:rPr>
              <a:t>κρυφά</a:t>
            </a:r>
            <a:r>
              <a:rPr lang="en-US" sz="4000" kern="1200" dirty="0">
                <a:latin typeface="+mj-lt"/>
                <a:ea typeface="+mj-ea"/>
                <a:cs typeface="+mj-cs"/>
              </a:rPr>
              <a:t> </a:t>
            </a:r>
            <a:r>
              <a:rPr lang="en-US" sz="4000" kern="1200" dirty="0" err="1">
                <a:latin typeface="+mj-lt"/>
                <a:ea typeface="+mj-ea"/>
                <a:cs typeface="+mj-cs"/>
              </a:rPr>
              <a:t>στο</a:t>
            </a:r>
            <a:r>
              <a:rPr lang="en-US" sz="4000" kern="1200" dirty="0">
                <a:latin typeface="+mj-lt"/>
                <a:ea typeface="+mj-ea"/>
                <a:cs typeface="+mj-cs"/>
              </a:rPr>
              <a:t> </a:t>
            </a:r>
            <a:r>
              <a:rPr lang="en-US" sz="4000" kern="1200" dirty="0" err="1">
                <a:latin typeface="+mj-lt"/>
                <a:ea typeface="+mj-ea"/>
                <a:cs typeface="+mj-cs"/>
              </a:rPr>
              <a:t>σχολείο</a:t>
            </a:r>
            <a:r>
              <a:rPr lang="en-US" sz="4000" kern="1200" dirty="0">
                <a:latin typeface="+mj-lt"/>
                <a:ea typeface="+mj-ea"/>
                <a:cs typeface="+mj-cs"/>
              </a:rPr>
              <a:t> και α</a:t>
            </a:r>
            <a:r>
              <a:rPr lang="en-US" sz="4000" kern="1200" dirty="0" err="1">
                <a:latin typeface="+mj-lt"/>
                <a:ea typeface="+mj-ea"/>
                <a:cs typeface="+mj-cs"/>
              </a:rPr>
              <a:t>φήνει</a:t>
            </a:r>
            <a:r>
              <a:rPr lang="en-US" sz="4000" kern="1200" dirty="0">
                <a:latin typeface="+mj-lt"/>
                <a:ea typeface="+mj-ea"/>
                <a:cs typeface="+mj-cs"/>
              </a:rPr>
              <a:t> </a:t>
            </a:r>
            <a:r>
              <a:rPr lang="en-US" sz="4000" kern="1200" dirty="0" err="1">
                <a:latin typeface="+mj-lt"/>
                <a:ea typeface="+mj-ea"/>
                <a:cs typeface="+mj-cs"/>
              </a:rPr>
              <a:t>στην</a:t>
            </a:r>
            <a:r>
              <a:rPr lang="en-US" sz="4000" kern="1200" dirty="0">
                <a:latin typeface="+mj-lt"/>
                <a:ea typeface="+mj-ea"/>
                <a:cs typeface="+mj-cs"/>
              </a:rPr>
              <a:t> </a:t>
            </a:r>
            <a:r>
              <a:rPr lang="en-US" sz="4000" kern="1200" dirty="0" err="1">
                <a:latin typeface="+mj-lt"/>
                <a:ea typeface="+mj-ea"/>
                <a:cs typeface="+mj-cs"/>
              </a:rPr>
              <a:t>έδρ</a:t>
            </a:r>
            <a:r>
              <a:rPr lang="en-US" sz="4000" kern="1200" dirty="0">
                <a:latin typeface="+mj-lt"/>
                <a:ea typeface="+mj-ea"/>
                <a:cs typeface="+mj-cs"/>
              </a:rPr>
              <a:t>α </a:t>
            </a:r>
            <a:r>
              <a:rPr lang="en-US" sz="4000" kern="1200" dirty="0" err="1">
                <a:latin typeface="+mj-lt"/>
                <a:ea typeface="+mj-ea"/>
                <a:cs typeface="+mj-cs"/>
              </a:rPr>
              <a:t>έν</a:t>
            </a:r>
            <a:r>
              <a:rPr lang="en-US" sz="4000" kern="1200" dirty="0">
                <a:latin typeface="+mj-lt"/>
                <a:ea typeface="+mj-ea"/>
                <a:cs typeface="+mj-cs"/>
              </a:rPr>
              <a:t>α </a:t>
            </a:r>
            <a:r>
              <a:rPr lang="en-US" sz="4000" kern="1200" dirty="0" err="1">
                <a:latin typeface="+mj-lt"/>
                <a:ea typeface="+mj-ea"/>
                <a:cs typeface="+mj-cs"/>
              </a:rPr>
              <a:t>σημείωμ</a:t>
            </a:r>
            <a:r>
              <a:rPr lang="en-US" sz="4000" kern="1200" dirty="0">
                <a:latin typeface="+mj-lt"/>
                <a:ea typeface="+mj-ea"/>
                <a:cs typeface="+mj-cs"/>
              </a:rPr>
              <a:t>α</a:t>
            </a:r>
            <a:br>
              <a:rPr lang="en-US" sz="1700" b="1" kern="1200" dirty="0"/>
            </a:br>
            <a:br>
              <a:rPr lang="en-US" sz="1700" b="1" kern="1200" dirty="0"/>
            </a:br>
            <a:br>
              <a:rPr lang="en-US" sz="1700" b="1" kern="1200" dirty="0"/>
            </a:br>
            <a:endParaRPr lang="en-US" sz="1700" b="1" kern="1200">
              <a:solidFill>
                <a:schemeClr val="tx1"/>
              </a:solidFill>
              <a:latin typeface="+mj-lt"/>
              <a:ea typeface="+mj-ea"/>
              <a:cs typeface="+mj-cs"/>
            </a:endParaRPr>
          </a:p>
        </p:txBody>
      </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Tree>
    <p:extLst>
      <p:ext uri="{BB962C8B-B14F-4D97-AF65-F5344CB8AC3E}">
        <p14:creationId xmlns:p14="http://schemas.microsoft.com/office/powerpoint/2010/main" val="360632528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2">
            <a:extLst>
              <a:ext uri="{FF2B5EF4-FFF2-40B4-BE49-F238E27FC236}">
                <a16:creationId xmlns:a16="http://schemas.microsoft.com/office/drawing/2014/main" id="{9C7E0A2C-7C0A-4AAC-B3B0-6C12B2EBAE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4">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1871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16">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1"/>
            <a:ext cx="10999072" cy="539995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E82C78-4A3E-144F-BA0A-6DC5E9DE3DFE}"/>
              </a:ext>
            </a:extLst>
          </p:cNvPr>
          <p:cNvSpPr>
            <a:spLocks noGrp="1"/>
          </p:cNvSpPr>
          <p:nvPr>
            <p:ph type="title"/>
          </p:nvPr>
        </p:nvSpPr>
        <p:spPr>
          <a:xfrm>
            <a:off x="1524000" y="2398514"/>
            <a:ext cx="9324109" cy="3870035"/>
          </a:xfrm>
        </p:spPr>
        <p:txBody>
          <a:bodyPr vert="horz" lIns="91440" tIns="45720" rIns="91440" bIns="45720" rtlCol="0" anchor="b">
            <a:noAutofit/>
          </a:bodyPr>
          <a:lstStyle/>
          <a:p>
            <a:pPr algn="ctr"/>
            <a:r>
              <a:rPr lang="en-US" sz="2200" kern="1200" dirty="0">
                <a:latin typeface="+mj-lt"/>
                <a:ea typeface="+mj-ea"/>
                <a:cs typeface="+mj-cs"/>
              </a:rPr>
              <a:t>Πα</a:t>
            </a:r>
            <a:r>
              <a:rPr lang="en-US" sz="2200" kern="1200" dirty="0" err="1">
                <a:latin typeface="+mj-lt"/>
                <a:ea typeface="+mj-ea"/>
                <a:cs typeface="+mj-cs"/>
              </a:rPr>
              <a:t>λιοί</a:t>
            </a:r>
            <a:r>
              <a:rPr lang="en-US" sz="2200" kern="1200" dirty="0">
                <a:latin typeface="+mj-lt"/>
                <a:ea typeface="+mj-ea"/>
                <a:cs typeface="+mj-cs"/>
              </a:rPr>
              <a:t> </a:t>
            </a:r>
            <a:r>
              <a:rPr lang="en-US" sz="2200" kern="1200" dirty="0" err="1">
                <a:latin typeface="+mj-lt"/>
                <a:ea typeface="+mj-ea"/>
                <a:cs typeface="+mj-cs"/>
              </a:rPr>
              <a:t>συμμ</a:t>
            </a:r>
            <a:r>
              <a:rPr lang="en-US" sz="2200" kern="1200" dirty="0">
                <a:latin typeface="+mj-lt"/>
                <a:ea typeface="+mj-ea"/>
                <a:cs typeface="+mj-cs"/>
              </a:rPr>
              <a:t>α</a:t>
            </a:r>
            <a:r>
              <a:rPr lang="en-US" sz="2200" kern="1200" dirty="0" err="1">
                <a:latin typeface="+mj-lt"/>
                <a:ea typeface="+mj-ea"/>
                <a:cs typeface="+mj-cs"/>
              </a:rPr>
              <a:t>θητ</a:t>
            </a:r>
            <a:r>
              <a:rPr lang="en-US" sz="2200" kern="1200" dirty="0">
                <a:latin typeface="+mj-lt"/>
                <a:ea typeface="+mj-ea"/>
                <a:cs typeface="+mj-cs"/>
              </a:rPr>
              <a:t>αί,</a:t>
            </a:r>
            <a:endParaRPr lang="en-US" sz="2200" kern="1200">
              <a:latin typeface="+mj-lt"/>
              <a:cs typeface="Calibri Light"/>
            </a:endParaRPr>
          </a:p>
          <a:p>
            <a:pPr algn="ctr"/>
            <a:r>
              <a:rPr lang="en-US" sz="2200" kern="1200" dirty="0" err="1">
                <a:latin typeface="+mj-lt"/>
                <a:ea typeface="+mj-ea"/>
                <a:cs typeface="+mj-cs"/>
              </a:rPr>
              <a:t>Αυτή</a:t>
            </a:r>
            <a:r>
              <a:rPr lang="en-US" sz="2200" kern="1200" dirty="0">
                <a:latin typeface="+mj-lt"/>
                <a:ea typeface="+mj-ea"/>
                <a:cs typeface="+mj-cs"/>
              </a:rPr>
              <a:t> </a:t>
            </a:r>
            <a:r>
              <a:rPr lang="en-US" sz="2200" kern="1200" dirty="0" err="1">
                <a:latin typeface="+mj-lt"/>
                <a:ea typeface="+mj-ea"/>
                <a:cs typeface="+mj-cs"/>
              </a:rPr>
              <a:t>την</a:t>
            </a:r>
            <a:r>
              <a:rPr lang="en-US" sz="2200" kern="1200" dirty="0">
                <a:latin typeface="+mj-lt"/>
                <a:ea typeface="+mj-ea"/>
                <a:cs typeface="+mj-cs"/>
              </a:rPr>
              <a:t> </a:t>
            </a:r>
            <a:r>
              <a:rPr lang="en-US" sz="2200" kern="1200" dirty="0" err="1">
                <a:latin typeface="+mj-lt"/>
                <a:ea typeface="+mj-ea"/>
                <a:cs typeface="+mj-cs"/>
              </a:rPr>
              <a:t>ώρ</a:t>
            </a:r>
            <a:r>
              <a:rPr lang="en-US" sz="2200" kern="1200" dirty="0">
                <a:latin typeface="+mj-lt"/>
                <a:ea typeface="+mj-ea"/>
                <a:cs typeface="+mj-cs"/>
              </a:rPr>
              <a:t>α </a:t>
            </a:r>
            <a:r>
              <a:rPr lang="en-US" sz="2200" kern="1200" dirty="0" err="1">
                <a:latin typeface="+mj-lt"/>
                <a:ea typeface="+mj-ea"/>
                <a:cs typeface="+mj-cs"/>
              </a:rPr>
              <a:t>κά</a:t>
            </a:r>
            <a:r>
              <a:rPr lang="en-US" sz="2200" kern="1200" dirty="0">
                <a:latin typeface="+mj-lt"/>
                <a:ea typeface="+mj-ea"/>
                <a:cs typeface="+mj-cs"/>
              </a:rPr>
              <a:t>π</a:t>
            </a:r>
            <a:r>
              <a:rPr lang="en-US" sz="2200" kern="1200" dirty="0" err="1">
                <a:latin typeface="+mj-lt"/>
                <a:ea typeface="+mj-ea"/>
                <a:cs typeface="+mj-cs"/>
              </a:rPr>
              <a:t>οιος</a:t>
            </a:r>
            <a:r>
              <a:rPr lang="en-US" sz="2200" kern="1200" dirty="0">
                <a:latin typeface="+mj-lt"/>
                <a:ea typeface="+mj-ea"/>
                <a:cs typeface="+mj-cs"/>
              </a:rPr>
              <a:t> </a:t>
            </a:r>
            <a:r>
              <a:rPr lang="en-US" sz="2200" kern="1200" dirty="0" err="1">
                <a:latin typeface="+mj-lt"/>
                <a:ea typeface="+mj-ea"/>
                <a:cs typeface="+mj-cs"/>
              </a:rPr>
              <a:t>λεί</a:t>
            </a:r>
            <a:r>
              <a:rPr lang="en-US" sz="2200" kern="1200" dirty="0">
                <a:latin typeface="+mj-lt"/>
                <a:ea typeface="+mj-ea"/>
                <a:cs typeface="+mj-cs"/>
              </a:rPr>
              <a:t>π</a:t>
            </a:r>
            <a:r>
              <a:rPr lang="en-US" sz="2200" kern="1200" dirty="0" err="1">
                <a:latin typeface="+mj-lt"/>
                <a:ea typeface="+mj-ea"/>
                <a:cs typeface="+mj-cs"/>
              </a:rPr>
              <a:t>ει</a:t>
            </a:r>
            <a:r>
              <a:rPr lang="en-US" sz="2200" kern="1200" dirty="0">
                <a:latin typeface="+mj-lt"/>
                <a:ea typeface="+mj-ea"/>
                <a:cs typeface="+mj-cs"/>
              </a:rPr>
              <a:t> α</a:t>
            </a:r>
            <a:r>
              <a:rPr lang="en-US" sz="2200" kern="1200" dirty="0" err="1">
                <a:latin typeface="+mj-lt"/>
                <a:ea typeface="+mj-ea"/>
                <a:cs typeface="+mj-cs"/>
              </a:rPr>
              <a:t>νάμεσά</a:t>
            </a:r>
            <a:r>
              <a:rPr lang="en-US" sz="2200" kern="1200" dirty="0">
                <a:latin typeface="+mj-lt"/>
                <a:ea typeface="+mj-ea"/>
                <a:cs typeface="+mj-cs"/>
              </a:rPr>
              <a:t> σας, </a:t>
            </a:r>
            <a:r>
              <a:rPr lang="en-US" sz="2200" kern="1200" dirty="0" err="1">
                <a:latin typeface="+mj-lt"/>
                <a:ea typeface="+mj-ea"/>
                <a:cs typeface="+mj-cs"/>
              </a:rPr>
              <a:t>κά</a:t>
            </a:r>
            <a:r>
              <a:rPr lang="en-US" sz="2200" kern="1200" dirty="0">
                <a:latin typeface="+mj-lt"/>
                <a:ea typeface="+mj-ea"/>
                <a:cs typeface="+mj-cs"/>
              </a:rPr>
              <a:t>π</a:t>
            </a:r>
            <a:r>
              <a:rPr lang="en-US" sz="2200" kern="1200" dirty="0" err="1">
                <a:latin typeface="+mj-lt"/>
                <a:ea typeface="+mj-ea"/>
                <a:cs typeface="+mj-cs"/>
              </a:rPr>
              <a:t>οιος</a:t>
            </a:r>
            <a:r>
              <a:rPr lang="en-US" sz="2200" kern="1200" dirty="0">
                <a:latin typeface="+mj-lt"/>
                <a:ea typeface="+mj-ea"/>
                <a:cs typeface="+mj-cs"/>
              </a:rPr>
              <a:t> π</a:t>
            </a:r>
            <a:r>
              <a:rPr lang="en-US" sz="2200" kern="1200" dirty="0" err="1">
                <a:latin typeface="+mj-lt"/>
                <a:ea typeface="+mj-ea"/>
                <a:cs typeface="+mj-cs"/>
              </a:rPr>
              <a:t>ου</a:t>
            </a:r>
            <a:r>
              <a:rPr lang="en-US" sz="2200" kern="1200" dirty="0">
                <a:latin typeface="+mj-lt"/>
                <a:ea typeface="+mj-ea"/>
                <a:cs typeface="+mj-cs"/>
              </a:rPr>
              <a:t> </a:t>
            </a:r>
            <a:r>
              <a:rPr lang="en-US" sz="2200" kern="1200" dirty="0" err="1">
                <a:latin typeface="+mj-lt"/>
                <a:ea typeface="+mj-ea"/>
                <a:cs typeface="+mj-cs"/>
              </a:rPr>
              <a:t>φεύγει</a:t>
            </a:r>
            <a:r>
              <a:rPr lang="en-US" sz="2200" kern="1200" dirty="0">
                <a:latin typeface="+mj-lt"/>
                <a:ea typeface="+mj-ea"/>
                <a:cs typeface="+mj-cs"/>
              </a:rPr>
              <a:t> ανα</a:t>
            </a:r>
            <a:r>
              <a:rPr lang="en-US" sz="2200" kern="1200" dirty="0" err="1">
                <a:latin typeface="+mj-lt"/>
                <a:ea typeface="+mj-ea"/>
                <a:cs typeface="+mj-cs"/>
              </a:rPr>
              <a:t>ζητώντ</a:t>
            </a:r>
            <a:r>
              <a:rPr lang="en-US" sz="2200" kern="1200" dirty="0">
                <a:latin typeface="+mj-lt"/>
                <a:ea typeface="+mj-ea"/>
                <a:cs typeface="+mj-cs"/>
              </a:rPr>
              <a:t>ας </a:t>
            </a:r>
            <a:r>
              <a:rPr lang="en-US" sz="2200" kern="1200" dirty="0" err="1">
                <a:latin typeface="+mj-lt"/>
                <a:ea typeface="+mj-ea"/>
                <a:cs typeface="+mj-cs"/>
              </a:rPr>
              <a:t>λίγο</a:t>
            </a:r>
            <a:r>
              <a:rPr lang="en-US" sz="2200" kern="1200" dirty="0">
                <a:latin typeface="+mj-lt"/>
                <a:ea typeface="+mj-ea"/>
                <a:cs typeface="+mj-cs"/>
              </a:rPr>
              <a:t> </a:t>
            </a:r>
            <a:r>
              <a:rPr lang="en-US" sz="2200" kern="1200" dirty="0" err="1">
                <a:latin typeface="+mj-lt"/>
                <a:ea typeface="+mj-ea"/>
                <a:cs typeface="+mj-cs"/>
              </a:rPr>
              <a:t>ελεύθερο</a:t>
            </a:r>
            <a:r>
              <a:rPr lang="en-US" sz="2200" kern="1200" dirty="0">
                <a:latin typeface="+mj-lt"/>
                <a:ea typeface="+mj-ea"/>
                <a:cs typeface="+mj-cs"/>
              </a:rPr>
              <a:t> α</a:t>
            </a:r>
            <a:r>
              <a:rPr lang="en-US" sz="2200" kern="1200" dirty="0" err="1">
                <a:latin typeface="+mj-lt"/>
                <a:ea typeface="+mj-ea"/>
                <a:cs typeface="+mj-cs"/>
              </a:rPr>
              <a:t>έρ</a:t>
            </a:r>
            <a:r>
              <a:rPr lang="en-US" sz="2200" kern="1200" dirty="0">
                <a:latin typeface="+mj-lt"/>
                <a:ea typeface="+mj-ea"/>
                <a:cs typeface="+mj-cs"/>
              </a:rPr>
              <a:t>α, </a:t>
            </a:r>
            <a:r>
              <a:rPr lang="en-US" sz="2200" kern="1200" dirty="0" err="1">
                <a:latin typeface="+mj-lt"/>
                <a:ea typeface="+mj-ea"/>
                <a:cs typeface="+mj-cs"/>
              </a:rPr>
              <a:t>κά</a:t>
            </a:r>
            <a:r>
              <a:rPr lang="en-US" sz="2200" kern="1200" dirty="0">
                <a:latin typeface="+mj-lt"/>
                <a:ea typeface="+mj-ea"/>
                <a:cs typeface="+mj-cs"/>
              </a:rPr>
              <a:t>π</a:t>
            </a:r>
            <a:r>
              <a:rPr lang="en-US" sz="2200" kern="1200" dirty="0" err="1">
                <a:latin typeface="+mj-lt"/>
                <a:ea typeface="+mj-ea"/>
                <a:cs typeface="+mj-cs"/>
              </a:rPr>
              <a:t>οιος</a:t>
            </a:r>
            <a:r>
              <a:rPr lang="en-US" sz="2200" kern="1200" dirty="0">
                <a:latin typeface="+mj-lt"/>
                <a:ea typeface="+mj-ea"/>
                <a:cs typeface="+mj-cs"/>
              </a:rPr>
              <a:t> π</a:t>
            </a:r>
            <a:r>
              <a:rPr lang="en-US" sz="2200" kern="1200" dirty="0" err="1">
                <a:latin typeface="+mj-lt"/>
                <a:ea typeface="+mj-ea"/>
                <a:cs typeface="+mj-cs"/>
              </a:rPr>
              <a:t>ου</a:t>
            </a:r>
            <a:r>
              <a:rPr lang="en-US" sz="2200" kern="1200" dirty="0">
                <a:latin typeface="+mj-lt"/>
                <a:ea typeface="+mj-ea"/>
                <a:cs typeface="+mj-cs"/>
              </a:rPr>
              <a:t> μπ</a:t>
            </a:r>
            <a:r>
              <a:rPr lang="en-US" sz="2200" kern="1200" dirty="0" err="1">
                <a:latin typeface="+mj-lt"/>
                <a:ea typeface="+mj-ea"/>
                <a:cs typeface="+mj-cs"/>
              </a:rPr>
              <a:t>ορεί</a:t>
            </a:r>
            <a:r>
              <a:rPr lang="en-US" sz="2200" kern="1200" dirty="0">
                <a:latin typeface="+mj-lt"/>
                <a:ea typeface="+mj-ea"/>
                <a:cs typeface="+mj-cs"/>
              </a:rPr>
              <a:t> να </a:t>
            </a:r>
            <a:r>
              <a:rPr lang="en-US" sz="2200" kern="1200" dirty="0" err="1">
                <a:latin typeface="+mj-lt"/>
                <a:ea typeface="+mj-ea"/>
                <a:cs typeface="+mj-cs"/>
              </a:rPr>
              <a:t>μη</a:t>
            </a:r>
            <a:r>
              <a:rPr lang="en-US" sz="2200" kern="1200" dirty="0">
                <a:latin typeface="+mj-lt"/>
                <a:ea typeface="+mj-ea"/>
                <a:cs typeface="+mj-cs"/>
              </a:rPr>
              <a:t> </a:t>
            </a:r>
            <a:r>
              <a:rPr lang="en-US" sz="2200" kern="1200" dirty="0" err="1">
                <a:latin typeface="+mj-lt"/>
                <a:ea typeface="+mj-ea"/>
                <a:cs typeface="+mj-cs"/>
              </a:rPr>
              <a:t>τον</a:t>
            </a:r>
            <a:r>
              <a:rPr lang="en-US" sz="2200" kern="1200" dirty="0">
                <a:latin typeface="+mj-lt"/>
                <a:ea typeface="+mj-ea"/>
                <a:cs typeface="+mj-cs"/>
              </a:rPr>
              <a:t> ξανα</a:t>
            </a:r>
            <a:r>
              <a:rPr lang="en-US" sz="2200" kern="1200" dirty="0" err="1">
                <a:latin typeface="+mj-lt"/>
                <a:ea typeface="+mj-ea"/>
                <a:cs typeface="+mj-cs"/>
              </a:rPr>
              <a:t>δείτε</a:t>
            </a:r>
            <a:r>
              <a:rPr lang="en-US" sz="2200" kern="1200" dirty="0">
                <a:latin typeface="+mj-lt"/>
                <a:ea typeface="+mj-ea"/>
                <a:cs typeface="+mj-cs"/>
              </a:rPr>
              <a:t> πα</a:t>
            </a:r>
            <a:r>
              <a:rPr lang="en-US" sz="2200" kern="1200" dirty="0" err="1">
                <a:latin typeface="+mj-lt"/>
                <a:ea typeface="+mj-ea"/>
                <a:cs typeface="+mj-cs"/>
              </a:rPr>
              <a:t>ρά</a:t>
            </a:r>
            <a:r>
              <a:rPr lang="en-US" sz="2200" kern="1200" dirty="0">
                <a:latin typeface="+mj-lt"/>
                <a:ea typeface="+mj-ea"/>
                <a:cs typeface="+mj-cs"/>
              </a:rPr>
              <a:t> </a:t>
            </a:r>
            <a:r>
              <a:rPr lang="en-US" sz="2200" kern="1200" dirty="0" err="1">
                <a:latin typeface="+mj-lt"/>
                <a:ea typeface="+mj-ea"/>
                <a:cs typeface="+mj-cs"/>
              </a:rPr>
              <a:t>μόνο</a:t>
            </a:r>
            <a:r>
              <a:rPr lang="en-US" sz="2200" kern="1200" dirty="0">
                <a:latin typeface="+mj-lt"/>
                <a:ea typeface="+mj-ea"/>
                <a:cs typeface="+mj-cs"/>
              </a:rPr>
              <a:t> </a:t>
            </a:r>
            <a:r>
              <a:rPr lang="en-US" sz="2200" kern="1200" dirty="0" err="1">
                <a:latin typeface="+mj-lt"/>
                <a:ea typeface="+mj-ea"/>
                <a:cs typeface="+mj-cs"/>
              </a:rPr>
              <a:t>νεκρό</a:t>
            </a:r>
            <a:r>
              <a:rPr lang="en-US" sz="2200" kern="1200" dirty="0">
                <a:latin typeface="+mj-lt"/>
                <a:ea typeface="+mj-ea"/>
                <a:cs typeface="+mj-cs"/>
              </a:rPr>
              <a:t>. </a:t>
            </a:r>
            <a:r>
              <a:rPr lang="en-US" sz="2200" kern="1200" dirty="0" err="1">
                <a:latin typeface="+mj-lt"/>
                <a:ea typeface="+mj-ea"/>
                <a:cs typeface="+mj-cs"/>
              </a:rPr>
              <a:t>Μην</a:t>
            </a:r>
            <a:r>
              <a:rPr lang="en-US" sz="2200" kern="1200" dirty="0">
                <a:latin typeface="+mj-lt"/>
                <a:ea typeface="+mj-ea"/>
                <a:cs typeface="+mj-cs"/>
              </a:rPr>
              <a:t> </a:t>
            </a:r>
            <a:r>
              <a:rPr lang="en-US" sz="2200" kern="1200" dirty="0" err="1">
                <a:latin typeface="+mj-lt"/>
                <a:ea typeface="+mj-ea"/>
                <a:cs typeface="+mj-cs"/>
              </a:rPr>
              <a:t>κλάψετε</a:t>
            </a:r>
            <a:r>
              <a:rPr lang="en-US" sz="2200" kern="1200" dirty="0">
                <a:latin typeface="+mj-lt"/>
                <a:ea typeface="+mj-ea"/>
                <a:cs typeface="+mj-cs"/>
              </a:rPr>
              <a:t> </a:t>
            </a:r>
            <a:r>
              <a:rPr lang="en-US" sz="2200" kern="1200" dirty="0" err="1">
                <a:latin typeface="+mj-lt"/>
                <a:ea typeface="+mj-ea"/>
                <a:cs typeface="+mj-cs"/>
              </a:rPr>
              <a:t>στον</a:t>
            </a:r>
            <a:r>
              <a:rPr lang="en-US" sz="2200" kern="1200" dirty="0">
                <a:latin typeface="+mj-lt"/>
                <a:ea typeface="+mj-ea"/>
                <a:cs typeface="+mj-cs"/>
              </a:rPr>
              <a:t> </a:t>
            </a:r>
            <a:r>
              <a:rPr lang="en-US" sz="2200" kern="1200" dirty="0" err="1">
                <a:latin typeface="+mj-lt"/>
                <a:ea typeface="+mj-ea"/>
                <a:cs typeface="+mj-cs"/>
              </a:rPr>
              <a:t>τάφο</a:t>
            </a:r>
            <a:r>
              <a:rPr lang="en-US" sz="2200" kern="1200" dirty="0">
                <a:latin typeface="+mj-lt"/>
                <a:ea typeface="+mj-ea"/>
                <a:cs typeface="+mj-cs"/>
              </a:rPr>
              <a:t> </a:t>
            </a:r>
            <a:r>
              <a:rPr lang="en-US" sz="2200" kern="1200" dirty="0" err="1">
                <a:latin typeface="+mj-lt"/>
                <a:ea typeface="+mj-ea"/>
                <a:cs typeface="+mj-cs"/>
              </a:rPr>
              <a:t>του</a:t>
            </a:r>
            <a:r>
              <a:rPr lang="en-US" sz="2200" kern="1200" dirty="0">
                <a:latin typeface="+mj-lt"/>
                <a:ea typeface="+mj-ea"/>
                <a:cs typeface="+mj-cs"/>
              </a:rPr>
              <a:t>, </a:t>
            </a:r>
            <a:r>
              <a:rPr lang="en-US" sz="2200" kern="1200" dirty="0" err="1">
                <a:latin typeface="+mj-lt"/>
                <a:ea typeface="+mj-ea"/>
                <a:cs typeface="+mj-cs"/>
              </a:rPr>
              <a:t>Δεν</a:t>
            </a:r>
            <a:r>
              <a:rPr lang="en-US" sz="2200" kern="1200" dirty="0">
                <a:latin typeface="+mj-lt"/>
                <a:ea typeface="+mj-ea"/>
                <a:cs typeface="+mj-cs"/>
              </a:rPr>
              <a:t> </a:t>
            </a:r>
            <a:r>
              <a:rPr lang="en-US" sz="2200" kern="1200" dirty="0" err="1">
                <a:latin typeface="+mj-lt"/>
                <a:ea typeface="+mj-ea"/>
                <a:cs typeface="+mj-cs"/>
              </a:rPr>
              <a:t>κάνει</a:t>
            </a:r>
            <a:r>
              <a:rPr lang="en-US" sz="2200" kern="1200" dirty="0">
                <a:latin typeface="+mj-lt"/>
                <a:ea typeface="+mj-ea"/>
                <a:cs typeface="+mj-cs"/>
              </a:rPr>
              <a:t> να </a:t>
            </a:r>
            <a:r>
              <a:rPr lang="en-US" sz="2200" kern="1200" dirty="0" err="1">
                <a:latin typeface="+mj-lt"/>
                <a:ea typeface="+mj-ea"/>
                <a:cs typeface="+mj-cs"/>
              </a:rPr>
              <a:t>τον</a:t>
            </a:r>
            <a:r>
              <a:rPr lang="en-US" sz="2200" kern="1200" dirty="0">
                <a:latin typeface="+mj-lt"/>
                <a:ea typeface="+mj-ea"/>
                <a:cs typeface="+mj-cs"/>
              </a:rPr>
              <a:t> </a:t>
            </a:r>
            <a:r>
              <a:rPr lang="en-US" sz="2200" kern="1200" dirty="0" err="1">
                <a:latin typeface="+mj-lt"/>
                <a:ea typeface="+mj-ea"/>
                <a:cs typeface="+mj-cs"/>
              </a:rPr>
              <a:t>κλ</a:t>
            </a:r>
            <a:r>
              <a:rPr lang="en-US" sz="2200" kern="1200" dirty="0">
                <a:latin typeface="+mj-lt"/>
                <a:ea typeface="+mj-ea"/>
                <a:cs typeface="+mj-cs"/>
              </a:rPr>
              <a:t>α</a:t>
            </a:r>
            <a:r>
              <a:rPr lang="en-US" sz="2200" kern="1200" dirty="0" err="1">
                <a:latin typeface="+mj-lt"/>
                <a:ea typeface="+mj-ea"/>
                <a:cs typeface="+mj-cs"/>
              </a:rPr>
              <a:t>ίτε</a:t>
            </a:r>
            <a:r>
              <a:rPr lang="en-US" sz="2200" kern="1200" dirty="0">
                <a:latin typeface="+mj-lt"/>
                <a:ea typeface="+mj-ea"/>
                <a:cs typeface="+mj-cs"/>
              </a:rPr>
              <a:t>. </a:t>
            </a:r>
            <a:r>
              <a:rPr lang="en-US" sz="2200" kern="1200" dirty="0" err="1">
                <a:latin typeface="+mj-lt"/>
                <a:ea typeface="+mj-ea"/>
                <a:cs typeface="+mj-cs"/>
              </a:rPr>
              <a:t>Λίγ</a:t>
            </a:r>
            <a:r>
              <a:rPr lang="en-US" sz="2200" kern="1200" dirty="0">
                <a:latin typeface="+mj-lt"/>
                <a:ea typeface="+mj-ea"/>
                <a:cs typeface="+mj-cs"/>
              </a:rPr>
              <a:t>α </a:t>
            </a:r>
            <a:r>
              <a:rPr lang="en-US" sz="2200" kern="1200" dirty="0" err="1">
                <a:latin typeface="+mj-lt"/>
                <a:ea typeface="+mj-ea"/>
                <a:cs typeface="+mj-cs"/>
              </a:rPr>
              <a:t>λουλούδι</a:t>
            </a:r>
            <a:r>
              <a:rPr lang="en-US" sz="2200" kern="1200" dirty="0">
                <a:latin typeface="+mj-lt"/>
                <a:ea typeface="+mj-ea"/>
                <a:cs typeface="+mj-cs"/>
              </a:rPr>
              <a:t>α </a:t>
            </a:r>
            <a:r>
              <a:rPr lang="en-US" sz="2200" kern="1200" dirty="0" err="1">
                <a:latin typeface="+mj-lt"/>
                <a:ea typeface="+mj-ea"/>
                <a:cs typeface="+mj-cs"/>
              </a:rPr>
              <a:t>του</a:t>
            </a:r>
            <a:r>
              <a:rPr lang="en-US" sz="2200" kern="1200" dirty="0">
                <a:latin typeface="+mj-lt"/>
                <a:ea typeface="+mj-ea"/>
                <a:cs typeface="+mj-cs"/>
              </a:rPr>
              <a:t> Μα</a:t>
            </a:r>
            <a:r>
              <a:rPr lang="en-US" sz="2200" kern="1200" dirty="0" err="1">
                <a:latin typeface="+mj-lt"/>
                <a:ea typeface="+mj-ea"/>
                <a:cs typeface="+mj-cs"/>
              </a:rPr>
              <a:t>γιού</a:t>
            </a:r>
            <a:r>
              <a:rPr lang="en-US" sz="2200" kern="1200" dirty="0">
                <a:latin typeface="+mj-lt"/>
                <a:ea typeface="+mj-ea"/>
                <a:cs typeface="+mj-cs"/>
              </a:rPr>
              <a:t> </a:t>
            </a:r>
            <a:r>
              <a:rPr lang="en-US" sz="2200" kern="1200" dirty="0" err="1">
                <a:latin typeface="+mj-lt"/>
                <a:ea typeface="+mj-ea"/>
                <a:cs typeface="+mj-cs"/>
              </a:rPr>
              <a:t>σκορ</a:t>
            </a:r>
            <a:r>
              <a:rPr lang="en-US" sz="2200" kern="1200" dirty="0">
                <a:latin typeface="+mj-lt"/>
                <a:ea typeface="+mj-ea"/>
                <a:cs typeface="+mj-cs"/>
              </a:rPr>
              <a:t>π</a:t>
            </a:r>
            <a:r>
              <a:rPr lang="en-US" sz="2200" kern="1200" dirty="0" err="1">
                <a:latin typeface="+mj-lt"/>
                <a:ea typeface="+mj-ea"/>
                <a:cs typeface="+mj-cs"/>
              </a:rPr>
              <a:t>άτε</a:t>
            </a:r>
            <a:r>
              <a:rPr lang="en-US" sz="2200" kern="1200" dirty="0">
                <a:latin typeface="+mj-lt"/>
                <a:ea typeface="+mj-ea"/>
                <a:cs typeface="+mj-cs"/>
              </a:rPr>
              <a:t> </a:t>
            </a:r>
            <a:r>
              <a:rPr lang="en-US" sz="2200" kern="1200" dirty="0" err="1">
                <a:latin typeface="+mj-lt"/>
                <a:ea typeface="+mj-ea"/>
                <a:cs typeface="+mj-cs"/>
              </a:rPr>
              <a:t>του</a:t>
            </a:r>
            <a:r>
              <a:rPr lang="en-US" sz="2200" kern="1200" dirty="0">
                <a:latin typeface="+mj-lt"/>
                <a:ea typeface="+mj-ea"/>
                <a:cs typeface="+mj-cs"/>
              </a:rPr>
              <a:t> </a:t>
            </a:r>
            <a:r>
              <a:rPr lang="en-US" sz="2200" kern="1200" dirty="0" err="1">
                <a:latin typeface="+mj-lt"/>
                <a:ea typeface="+mj-ea"/>
                <a:cs typeface="+mj-cs"/>
              </a:rPr>
              <a:t>στον</a:t>
            </a:r>
            <a:r>
              <a:rPr lang="en-US" sz="2200" kern="1200" dirty="0">
                <a:latin typeface="+mj-lt"/>
                <a:ea typeface="+mj-ea"/>
                <a:cs typeface="+mj-cs"/>
              </a:rPr>
              <a:t> </a:t>
            </a:r>
            <a:r>
              <a:rPr lang="en-US" sz="2200" kern="1200" dirty="0" err="1">
                <a:latin typeface="+mj-lt"/>
                <a:ea typeface="+mj-ea"/>
                <a:cs typeface="+mj-cs"/>
              </a:rPr>
              <a:t>τάφο</a:t>
            </a:r>
            <a:r>
              <a:rPr lang="en-US" sz="2200" kern="1200" dirty="0">
                <a:latin typeface="+mj-lt"/>
                <a:ea typeface="+mj-ea"/>
                <a:cs typeface="+mj-cs"/>
              </a:rPr>
              <a:t>. </a:t>
            </a:r>
            <a:r>
              <a:rPr lang="en-US" sz="2200" kern="1200" dirty="0" err="1">
                <a:latin typeface="+mj-lt"/>
                <a:ea typeface="+mj-ea"/>
                <a:cs typeface="+mj-cs"/>
              </a:rPr>
              <a:t>Του</a:t>
            </a:r>
            <a:r>
              <a:rPr lang="en-US" sz="2200" kern="1200" dirty="0">
                <a:latin typeface="+mj-lt"/>
                <a:ea typeface="+mj-ea"/>
                <a:cs typeface="+mj-cs"/>
              </a:rPr>
              <a:t> </a:t>
            </a:r>
            <a:r>
              <a:rPr lang="en-US" sz="2200" kern="1200" dirty="0" err="1">
                <a:latin typeface="+mj-lt"/>
                <a:ea typeface="+mj-ea"/>
                <a:cs typeface="+mj-cs"/>
              </a:rPr>
              <a:t>φτάνει</a:t>
            </a:r>
            <a:r>
              <a:rPr lang="en-US" sz="2200" kern="1200" dirty="0">
                <a:latin typeface="+mj-lt"/>
                <a:ea typeface="+mj-ea"/>
                <a:cs typeface="+mj-cs"/>
              </a:rPr>
              <a:t> α</a:t>
            </a:r>
            <a:r>
              <a:rPr lang="en-US" sz="2200" kern="1200" dirty="0" err="1">
                <a:latin typeface="+mj-lt"/>
                <a:ea typeface="+mj-ea"/>
                <a:cs typeface="+mj-cs"/>
              </a:rPr>
              <a:t>υτό</a:t>
            </a:r>
            <a:r>
              <a:rPr lang="en-US" sz="2200" kern="1200" dirty="0">
                <a:latin typeface="+mj-lt"/>
                <a:ea typeface="+mj-ea"/>
                <a:cs typeface="+mj-cs"/>
              </a:rPr>
              <a:t> ΜΟΝΑΧΑ.</a:t>
            </a:r>
            <a:endParaRPr lang="en-US" sz="2200" kern="1200">
              <a:latin typeface="+mj-lt"/>
              <a:cs typeface="Calibri Light"/>
            </a:endParaRPr>
          </a:p>
          <a:p>
            <a:pPr algn="ctr"/>
            <a:r>
              <a:rPr lang="en-US" sz="2200" kern="1200" dirty="0">
                <a:latin typeface="+mj-lt"/>
                <a:ea typeface="+mj-ea"/>
                <a:cs typeface="+mj-cs"/>
              </a:rPr>
              <a:t>Θα π</a:t>
            </a:r>
            <a:r>
              <a:rPr lang="en-US" sz="2200" kern="1200" dirty="0" err="1">
                <a:latin typeface="+mj-lt"/>
                <a:ea typeface="+mj-ea"/>
                <a:cs typeface="+mj-cs"/>
              </a:rPr>
              <a:t>άρω</a:t>
            </a:r>
            <a:r>
              <a:rPr lang="en-US" sz="2200" kern="1200" dirty="0">
                <a:latin typeface="+mj-lt"/>
                <a:ea typeface="+mj-ea"/>
                <a:cs typeface="+mj-cs"/>
              </a:rPr>
              <a:t> </a:t>
            </a:r>
            <a:r>
              <a:rPr lang="en-US" sz="2200" kern="1200" dirty="0" err="1">
                <a:latin typeface="+mj-lt"/>
                <a:ea typeface="+mj-ea"/>
                <a:cs typeface="+mj-cs"/>
              </a:rPr>
              <a:t>μι</a:t>
            </a:r>
            <a:r>
              <a:rPr lang="en-US" sz="2200" kern="1200" dirty="0">
                <a:latin typeface="+mj-lt"/>
                <a:ea typeface="+mj-ea"/>
                <a:cs typeface="+mj-cs"/>
              </a:rPr>
              <a:t>αν α</a:t>
            </a:r>
            <a:r>
              <a:rPr lang="en-US" sz="2200" kern="1200" dirty="0" err="1">
                <a:latin typeface="+mj-lt"/>
                <a:ea typeface="+mj-ea"/>
                <a:cs typeface="+mj-cs"/>
              </a:rPr>
              <a:t>νηφοριά</a:t>
            </a:r>
            <a:r>
              <a:rPr lang="en-US" sz="2200" kern="1200" dirty="0">
                <a:latin typeface="+mj-lt"/>
                <a:ea typeface="+mj-ea"/>
                <a:cs typeface="+mj-cs"/>
              </a:rPr>
              <a:t> θα π</a:t>
            </a:r>
            <a:r>
              <a:rPr lang="en-US" sz="2200" kern="1200" dirty="0" err="1">
                <a:latin typeface="+mj-lt"/>
                <a:ea typeface="+mj-ea"/>
                <a:cs typeface="+mj-cs"/>
              </a:rPr>
              <a:t>άρω</a:t>
            </a:r>
            <a:r>
              <a:rPr lang="en-US" sz="2200" kern="1200" dirty="0">
                <a:latin typeface="+mj-lt"/>
                <a:ea typeface="+mj-ea"/>
                <a:cs typeface="+mj-cs"/>
              </a:rPr>
              <a:t> </a:t>
            </a:r>
            <a:r>
              <a:rPr lang="en-US" sz="2200" kern="1200" dirty="0" err="1">
                <a:latin typeface="+mj-lt"/>
                <a:ea typeface="+mj-ea"/>
                <a:cs typeface="+mj-cs"/>
              </a:rPr>
              <a:t>μονο</a:t>
            </a:r>
            <a:r>
              <a:rPr lang="en-US" sz="2200" kern="1200" dirty="0">
                <a:latin typeface="+mj-lt"/>
                <a:ea typeface="+mj-ea"/>
                <a:cs typeface="+mj-cs"/>
              </a:rPr>
              <a:t>π</a:t>
            </a:r>
            <a:r>
              <a:rPr lang="en-US" sz="2200" kern="1200" dirty="0" err="1">
                <a:latin typeface="+mj-lt"/>
                <a:ea typeface="+mj-ea"/>
                <a:cs typeface="+mj-cs"/>
              </a:rPr>
              <a:t>άτι</a:t>
            </a:r>
            <a:r>
              <a:rPr lang="en-US" sz="2200" kern="1200" dirty="0">
                <a:latin typeface="+mj-lt"/>
                <a:ea typeface="+mj-ea"/>
                <a:cs typeface="+mj-cs"/>
              </a:rPr>
              <a:t>α</a:t>
            </a:r>
            <a:endParaRPr lang="en-US" sz="2200" kern="1200">
              <a:latin typeface="+mj-lt"/>
              <a:cs typeface="Calibri Light"/>
            </a:endParaRPr>
          </a:p>
          <a:p>
            <a:pPr algn="ctr"/>
            <a:r>
              <a:rPr lang="en-US" sz="2200" kern="1200" dirty="0">
                <a:latin typeface="+mj-lt"/>
                <a:ea typeface="+mj-ea"/>
                <a:cs typeface="+mj-cs"/>
              </a:rPr>
              <a:t>να β</a:t>
            </a:r>
            <a:r>
              <a:rPr lang="en-US" sz="2200" kern="1200" dirty="0" err="1">
                <a:latin typeface="+mj-lt"/>
                <a:ea typeface="+mj-ea"/>
                <a:cs typeface="+mj-cs"/>
              </a:rPr>
              <a:t>ρω</a:t>
            </a:r>
            <a:r>
              <a:rPr lang="en-US" sz="2200" kern="1200" dirty="0">
                <a:latin typeface="+mj-lt"/>
                <a:ea typeface="+mj-ea"/>
                <a:cs typeface="+mj-cs"/>
              </a:rPr>
              <a:t> τα </a:t>
            </a:r>
            <a:r>
              <a:rPr lang="en-US" sz="2200" kern="1200" dirty="0" err="1">
                <a:latin typeface="+mj-lt"/>
                <a:ea typeface="+mj-ea"/>
                <a:cs typeface="+mj-cs"/>
              </a:rPr>
              <a:t>σκ</a:t>
            </a:r>
            <a:r>
              <a:rPr lang="en-US" sz="2200" kern="1200" dirty="0">
                <a:latin typeface="+mj-lt"/>
                <a:ea typeface="+mj-ea"/>
                <a:cs typeface="+mj-cs"/>
              </a:rPr>
              <a:t>α</a:t>
            </a:r>
            <a:r>
              <a:rPr lang="en-US" sz="2200" kern="1200" dirty="0" err="1">
                <a:latin typeface="+mj-lt"/>
                <a:ea typeface="+mj-ea"/>
                <a:cs typeface="+mj-cs"/>
              </a:rPr>
              <a:t>λο</a:t>
            </a:r>
            <a:r>
              <a:rPr lang="en-US" sz="2200" kern="1200" dirty="0">
                <a:latin typeface="+mj-lt"/>
                <a:ea typeface="+mj-ea"/>
                <a:cs typeface="+mj-cs"/>
              </a:rPr>
              <a:t>π</a:t>
            </a:r>
            <a:r>
              <a:rPr lang="en-US" sz="2200" kern="1200" dirty="0" err="1">
                <a:latin typeface="+mj-lt"/>
                <a:ea typeface="+mj-ea"/>
                <a:cs typeface="+mj-cs"/>
              </a:rPr>
              <a:t>άτι</a:t>
            </a:r>
            <a:r>
              <a:rPr lang="en-US" sz="2200" kern="1200" dirty="0">
                <a:latin typeface="+mj-lt"/>
                <a:ea typeface="+mj-ea"/>
                <a:cs typeface="+mj-cs"/>
              </a:rPr>
              <a:t>α π</a:t>
            </a:r>
            <a:r>
              <a:rPr lang="en-US" sz="2200" kern="1200" dirty="0" err="1">
                <a:latin typeface="+mj-lt"/>
                <a:ea typeface="+mj-ea"/>
                <a:cs typeface="+mj-cs"/>
              </a:rPr>
              <a:t>ου</a:t>
            </a:r>
            <a:r>
              <a:rPr lang="en-US" sz="2200" kern="1200" dirty="0">
                <a:latin typeface="+mj-lt"/>
                <a:ea typeface="+mj-ea"/>
                <a:cs typeface="+mj-cs"/>
              </a:rPr>
              <a:t> παν </a:t>
            </a:r>
            <a:r>
              <a:rPr lang="en-US" sz="2200" kern="1200" dirty="0" err="1">
                <a:latin typeface="+mj-lt"/>
                <a:ea typeface="+mj-ea"/>
                <a:cs typeface="+mj-cs"/>
              </a:rPr>
              <a:t>στη</a:t>
            </a:r>
            <a:r>
              <a:rPr lang="en-US" sz="2200" kern="1200" dirty="0">
                <a:latin typeface="+mj-lt"/>
                <a:ea typeface="+mj-ea"/>
                <a:cs typeface="+mj-cs"/>
              </a:rPr>
              <a:t> </a:t>
            </a:r>
            <a:r>
              <a:rPr lang="en-US" sz="2200" kern="1200" dirty="0" err="1">
                <a:latin typeface="+mj-lt"/>
                <a:ea typeface="+mj-ea"/>
                <a:cs typeface="+mj-cs"/>
              </a:rPr>
              <a:t>Λευτεριά</a:t>
            </a:r>
            <a:r>
              <a:rPr lang="en-US" sz="2200" kern="1200" dirty="0">
                <a:latin typeface="+mj-lt"/>
                <a:ea typeface="+mj-ea"/>
                <a:cs typeface="+mj-cs"/>
              </a:rPr>
              <a:t>.</a:t>
            </a:r>
            <a:endParaRPr lang="en-US" sz="2200" kern="1200">
              <a:latin typeface="+mj-lt"/>
              <a:cs typeface="Calibri Light"/>
            </a:endParaRPr>
          </a:p>
          <a:p>
            <a:pPr algn="ctr"/>
            <a:r>
              <a:rPr lang="en-US" sz="2200" kern="1200" dirty="0">
                <a:latin typeface="+mj-lt"/>
                <a:ea typeface="+mj-ea"/>
                <a:cs typeface="+mj-cs"/>
              </a:rPr>
              <a:t>Θ΄ α</a:t>
            </a:r>
            <a:r>
              <a:rPr lang="en-US" sz="2200" kern="1200" dirty="0" err="1">
                <a:latin typeface="+mj-lt"/>
                <a:ea typeface="+mj-ea"/>
                <a:cs typeface="+mj-cs"/>
              </a:rPr>
              <a:t>φήσω</a:t>
            </a:r>
            <a:r>
              <a:rPr lang="en-US" sz="2200" kern="1200" dirty="0">
                <a:latin typeface="+mj-lt"/>
                <a:ea typeface="+mj-ea"/>
                <a:cs typeface="+mj-cs"/>
              </a:rPr>
              <a:t> α</a:t>
            </a:r>
            <a:r>
              <a:rPr lang="en-US" sz="2200" kern="1200" dirty="0" err="1">
                <a:latin typeface="+mj-lt"/>
                <a:ea typeface="+mj-ea"/>
                <a:cs typeface="+mj-cs"/>
              </a:rPr>
              <a:t>δέλφι</a:t>
            </a:r>
            <a:r>
              <a:rPr lang="en-US" sz="2200" kern="1200" dirty="0">
                <a:latin typeface="+mj-lt"/>
                <a:ea typeface="+mj-ea"/>
                <a:cs typeface="+mj-cs"/>
              </a:rPr>
              <a:t>α </a:t>
            </a:r>
            <a:r>
              <a:rPr lang="en-US" sz="2200" kern="1200" dirty="0" err="1">
                <a:latin typeface="+mj-lt"/>
                <a:ea typeface="+mj-ea"/>
                <a:cs typeface="+mj-cs"/>
              </a:rPr>
              <a:t>συγγενείς</a:t>
            </a:r>
            <a:r>
              <a:rPr lang="en-US" sz="2200" kern="1200" dirty="0">
                <a:latin typeface="+mj-lt"/>
                <a:ea typeface="+mj-ea"/>
                <a:cs typeface="+mj-cs"/>
              </a:rPr>
              <a:t>, </a:t>
            </a:r>
            <a:r>
              <a:rPr lang="en-US" sz="2200" kern="1200" dirty="0" err="1">
                <a:latin typeface="+mj-lt"/>
                <a:ea typeface="+mj-ea"/>
                <a:cs typeface="+mj-cs"/>
              </a:rPr>
              <a:t>τη</a:t>
            </a:r>
            <a:r>
              <a:rPr lang="en-US" sz="2200" kern="1200" dirty="0">
                <a:latin typeface="+mj-lt"/>
                <a:ea typeface="+mj-ea"/>
                <a:cs typeface="+mj-cs"/>
              </a:rPr>
              <a:t> </a:t>
            </a:r>
            <a:r>
              <a:rPr lang="en-US" sz="2200" kern="1200" dirty="0" err="1">
                <a:latin typeface="+mj-lt"/>
                <a:ea typeface="+mj-ea"/>
                <a:cs typeface="+mj-cs"/>
              </a:rPr>
              <a:t>μάν</a:t>
            </a:r>
            <a:r>
              <a:rPr lang="en-US" sz="2200" kern="1200" dirty="0">
                <a:latin typeface="+mj-lt"/>
                <a:ea typeface="+mj-ea"/>
                <a:cs typeface="+mj-cs"/>
              </a:rPr>
              <a:t>α, </a:t>
            </a:r>
            <a:r>
              <a:rPr lang="en-US" sz="2200" kern="1200" dirty="0" err="1">
                <a:latin typeface="+mj-lt"/>
                <a:ea typeface="+mj-ea"/>
                <a:cs typeface="+mj-cs"/>
              </a:rPr>
              <a:t>τον</a:t>
            </a:r>
            <a:r>
              <a:rPr lang="en-US" sz="2200" kern="1200" dirty="0">
                <a:latin typeface="+mj-lt"/>
                <a:ea typeface="+mj-ea"/>
                <a:cs typeface="+mj-cs"/>
              </a:rPr>
              <a:t> πα</a:t>
            </a:r>
            <a:r>
              <a:rPr lang="en-US" sz="2200" kern="1200" dirty="0" err="1">
                <a:latin typeface="+mj-lt"/>
                <a:ea typeface="+mj-ea"/>
                <a:cs typeface="+mj-cs"/>
              </a:rPr>
              <a:t>τέρ</a:t>
            </a:r>
            <a:r>
              <a:rPr lang="en-US" sz="2200" kern="1200" dirty="0">
                <a:latin typeface="+mj-lt"/>
                <a:ea typeface="+mj-ea"/>
                <a:cs typeface="+mj-cs"/>
              </a:rPr>
              <a:t>α</a:t>
            </a:r>
            <a:endParaRPr lang="en-US" sz="2200" kern="1200">
              <a:latin typeface="+mj-lt"/>
              <a:cs typeface="Calibri Light"/>
            </a:endParaRPr>
          </a:p>
          <a:p>
            <a:pPr algn="ctr"/>
            <a:r>
              <a:rPr lang="en-US" sz="2200" kern="1200" dirty="0" err="1">
                <a:latin typeface="+mj-lt"/>
                <a:ea typeface="+mj-ea"/>
                <a:cs typeface="+mj-cs"/>
              </a:rPr>
              <a:t>μεσ</a:t>
            </a:r>
            <a:r>
              <a:rPr lang="en-US" sz="2200" kern="1200" dirty="0">
                <a:latin typeface="+mj-lt"/>
                <a:ea typeface="+mj-ea"/>
                <a:cs typeface="+mj-cs"/>
              </a:rPr>
              <a:t>΄ τα λα</a:t>
            </a:r>
            <a:r>
              <a:rPr lang="en-US" sz="2200" kern="1200" dirty="0" err="1">
                <a:latin typeface="+mj-lt"/>
                <a:ea typeface="+mj-ea"/>
                <a:cs typeface="+mj-cs"/>
              </a:rPr>
              <a:t>γκάδι</a:t>
            </a:r>
            <a:r>
              <a:rPr lang="en-US" sz="2200" kern="1200" dirty="0">
                <a:latin typeface="+mj-lt"/>
                <a:ea typeface="+mj-ea"/>
                <a:cs typeface="+mj-cs"/>
              </a:rPr>
              <a:t>α π</a:t>
            </a:r>
            <a:r>
              <a:rPr lang="en-US" sz="2200" kern="1200" dirty="0" err="1">
                <a:latin typeface="+mj-lt"/>
                <a:ea typeface="+mj-ea"/>
                <a:cs typeface="+mj-cs"/>
              </a:rPr>
              <a:t>έρ</a:t>
            </a:r>
            <a:r>
              <a:rPr lang="en-US" sz="2200" kern="1200" dirty="0">
                <a:latin typeface="+mj-lt"/>
                <a:ea typeface="+mj-ea"/>
                <a:cs typeface="+mj-cs"/>
              </a:rPr>
              <a:t>α και </a:t>
            </a:r>
            <a:r>
              <a:rPr lang="en-US" sz="2200" kern="1200" dirty="0" err="1">
                <a:latin typeface="+mj-lt"/>
                <a:ea typeface="+mj-ea"/>
                <a:cs typeface="+mj-cs"/>
              </a:rPr>
              <a:t>στις</a:t>
            </a:r>
            <a:r>
              <a:rPr lang="en-US" sz="2200" kern="1200" dirty="0">
                <a:latin typeface="+mj-lt"/>
                <a:ea typeface="+mj-ea"/>
                <a:cs typeface="+mj-cs"/>
              </a:rPr>
              <a:t> β</a:t>
            </a:r>
            <a:r>
              <a:rPr lang="en-US" sz="2200" kern="1200" dirty="0" err="1">
                <a:latin typeface="+mj-lt"/>
                <a:ea typeface="+mj-ea"/>
                <a:cs typeface="+mj-cs"/>
              </a:rPr>
              <a:t>ουνο</a:t>
            </a:r>
            <a:r>
              <a:rPr lang="en-US" sz="2200" kern="1200" dirty="0">
                <a:latin typeface="+mj-lt"/>
                <a:ea typeface="+mj-ea"/>
                <a:cs typeface="+mj-cs"/>
              </a:rPr>
              <a:t>πλα</a:t>
            </a:r>
            <a:r>
              <a:rPr lang="en-US" sz="2200" kern="1200" dirty="0" err="1">
                <a:latin typeface="+mj-lt"/>
                <a:ea typeface="+mj-ea"/>
                <a:cs typeface="+mj-cs"/>
              </a:rPr>
              <a:t>γιές</a:t>
            </a:r>
            <a:r>
              <a:rPr lang="en-US" sz="2200" kern="1200" dirty="0">
                <a:latin typeface="+mj-lt"/>
                <a:ea typeface="+mj-ea"/>
                <a:cs typeface="+mj-cs"/>
              </a:rPr>
              <a:t>.</a:t>
            </a:r>
            <a:endParaRPr lang="en-US" sz="2200" kern="1200">
              <a:latin typeface="+mj-lt"/>
              <a:cs typeface="Calibri Light"/>
            </a:endParaRPr>
          </a:p>
          <a:p>
            <a:pPr algn="ctr"/>
            <a:r>
              <a:rPr lang="en-US" sz="2200" kern="1200" dirty="0" err="1">
                <a:latin typeface="+mj-lt"/>
                <a:ea typeface="+mj-ea"/>
                <a:cs typeface="+mj-cs"/>
              </a:rPr>
              <a:t>Ψάχνοντ</a:t>
            </a:r>
            <a:r>
              <a:rPr lang="en-US" sz="2200" kern="1200" dirty="0">
                <a:latin typeface="+mj-lt"/>
                <a:ea typeface="+mj-ea"/>
                <a:cs typeface="+mj-cs"/>
              </a:rPr>
              <a:t>ας </a:t>
            </a:r>
            <a:r>
              <a:rPr lang="en-US" sz="2200" kern="1200" dirty="0" err="1">
                <a:latin typeface="+mj-lt"/>
                <a:ea typeface="+mj-ea"/>
                <a:cs typeface="+mj-cs"/>
              </a:rPr>
              <a:t>γι</a:t>
            </a:r>
            <a:r>
              <a:rPr lang="en-US" sz="2200" kern="1200" dirty="0">
                <a:latin typeface="+mj-lt"/>
                <a:ea typeface="+mj-ea"/>
                <a:cs typeface="+mj-cs"/>
              </a:rPr>
              <a:t>α </a:t>
            </a:r>
            <a:r>
              <a:rPr lang="en-US" sz="2200" kern="1200" dirty="0" err="1">
                <a:latin typeface="+mj-lt"/>
                <a:ea typeface="+mj-ea"/>
                <a:cs typeface="+mj-cs"/>
              </a:rPr>
              <a:t>τη</a:t>
            </a:r>
            <a:r>
              <a:rPr lang="en-US" sz="2200" kern="1200" dirty="0">
                <a:latin typeface="+mj-lt"/>
                <a:ea typeface="+mj-ea"/>
                <a:cs typeface="+mj-cs"/>
              </a:rPr>
              <a:t> </a:t>
            </a:r>
            <a:r>
              <a:rPr lang="en-US" sz="2200" kern="1200" dirty="0" err="1">
                <a:latin typeface="+mj-lt"/>
                <a:ea typeface="+mj-ea"/>
                <a:cs typeface="+mj-cs"/>
              </a:rPr>
              <a:t>Λευτεριά</a:t>
            </a:r>
            <a:r>
              <a:rPr lang="en-US" sz="2200" kern="1200" dirty="0">
                <a:latin typeface="+mj-lt"/>
                <a:ea typeface="+mj-ea"/>
                <a:cs typeface="+mj-cs"/>
              </a:rPr>
              <a:t> θα ΄</a:t>
            </a:r>
            <a:r>
              <a:rPr lang="en-US" sz="2200" kern="1200" dirty="0" err="1">
                <a:latin typeface="+mj-lt"/>
                <a:ea typeface="+mj-ea"/>
                <a:cs typeface="+mj-cs"/>
              </a:rPr>
              <a:t>χω</a:t>
            </a:r>
            <a:r>
              <a:rPr lang="en-US" sz="2200" kern="1200" dirty="0">
                <a:latin typeface="+mj-lt"/>
                <a:ea typeface="+mj-ea"/>
                <a:cs typeface="+mj-cs"/>
              </a:rPr>
              <a:t> πα</a:t>
            </a:r>
            <a:r>
              <a:rPr lang="en-US" sz="2200" kern="1200" dirty="0" err="1">
                <a:latin typeface="+mj-lt"/>
                <a:ea typeface="+mj-ea"/>
                <a:cs typeface="+mj-cs"/>
              </a:rPr>
              <a:t>ρέ</a:t>
            </a:r>
            <a:r>
              <a:rPr lang="en-US" sz="2200" kern="1200" dirty="0">
                <a:latin typeface="+mj-lt"/>
                <a:ea typeface="+mj-ea"/>
                <a:cs typeface="+mj-cs"/>
              </a:rPr>
              <a:t>α </a:t>
            </a:r>
            <a:r>
              <a:rPr lang="en-US" sz="2200" kern="1200" dirty="0" err="1">
                <a:latin typeface="+mj-lt"/>
                <a:ea typeface="+mj-ea"/>
                <a:cs typeface="+mj-cs"/>
              </a:rPr>
              <a:t>μόνη</a:t>
            </a:r>
            <a:endParaRPr lang="en-US" sz="2200" kern="1200" dirty="0">
              <a:latin typeface="+mj-lt"/>
              <a:cs typeface="Calibri Light"/>
            </a:endParaRPr>
          </a:p>
          <a:p>
            <a:pPr algn="ctr"/>
            <a:r>
              <a:rPr lang="en-US" sz="2200" kern="1200" dirty="0">
                <a:latin typeface="+mj-lt"/>
                <a:ea typeface="+mj-ea"/>
                <a:cs typeface="+mj-cs"/>
              </a:rPr>
              <a:t>κα</a:t>
            </a:r>
            <a:r>
              <a:rPr lang="en-US" sz="2200" kern="1200" err="1">
                <a:latin typeface="+mj-lt"/>
                <a:ea typeface="+mj-ea"/>
                <a:cs typeface="+mj-cs"/>
              </a:rPr>
              <a:t>τάλευκο</a:t>
            </a:r>
            <a:r>
              <a:rPr lang="en-US" sz="2200" kern="1200" dirty="0">
                <a:latin typeface="+mj-lt"/>
                <a:ea typeface="+mj-ea"/>
                <a:cs typeface="+mj-cs"/>
              </a:rPr>
              <a:t> </a:t>
            </a:r>
            <a:r>
              <a:rPr lang="en-US" sz="2200" kern="1200" err="1">
                <a:latin typeface="+mj-lt"/>
                <a:ea typeface="+mj-ea"/>
                <a:cs typeface="+mj-cs"/>
              </a:rPr>
              <a:t>το</a:t>
            </a:r>
            <a:r>
              <a:rPr lang="en-US" sz="2200" kern="1200" dirty="0">
                <a:latin typeface="+mj-lt"/>
                <a:ea typeface="+mj-ea"/>
                <a:cs typeface="+mj-cs"/>
              </a:rPr>
              <a:t> </a:t>
            </a:r>
            <a:r>
              <a:rPr lang="en-US" sz="2200" kern="1200" err="1">
                <a:latin typeface="+mj-lt"/>
                <a:ea typeface="+mj-ea"/>
                <a:cs typeface="+mj-cs"/>
              </a:rPr>
              <a:t>χιόνι</a:t>
            </a:r>
            <a:r>
              <a:rPr lang="en-US" sz="2200" kern="1200" dirty="0">
                <a:latin typeface="+mj-lt"/>
                <a:ea typeface="+mj-ea"/>
                <a:cs typeface="+mj-cs"/>
              </a:rPr>
              <a:t>, β</a:t>
            </a:r>
            <a:r>
              <a:rPr lang="en-US" sz="2200" kern="1200" err="1">
                <a:latin typeface="+mj-lt"/>
                <a:ea typeface="+mj-ea"/>
                <a:cs typeface="+mj-cs"/>
              </a:rPr>
              <a:t>ουνά</a:t>
            </a:r>
            <a:r>
              <a:rPr lang="en-US" sz="2200" kern="1200" dirty="0">
                <a:latin typeface="+mj-lt"/>
                <a:ea typeface="+mj-ea"/>
                <a:cs typeface="+mj-cs"/>
              </a:rPr>
              <a:t> και </a:t>
            </a:r>
            <a:r>
              <a:rPr lang="en-US" sz="2200" kern="1200" err="1">
                <a:latin typeface="+mj-lt"/>
                <a:ea typeface="+mj-ea"/>
                <a:cs typeface="+mj-cs"/>
              </a:rPr>
              <a:t>ρεμ</a:t>
            </a:r>
            <a:r>
              <a:rPr lang="en-US" sz="2200" kern="1200" dirty="0">
                <a:latin typeface="+mj-lt"/>
                <a:ea typeface="+mj-ea"/>
                <a:cs typeface="+mj-cs"/>
              </a:rPr>
              <a:t>α</a:t>
            </a:r>
            <a:r>
              <a:rPr lang="en-US" sz="2200" kern="1200" err="1">
                <a:latin typeface="+mj-lt"/>
                <a:ea typeface="+mj-ea"/>
                <a:cs typeface="+mj-cs"/>
              </a:rPr>
              <a:t>τιές</a:t>
            </a:r>
            <a:r>
              <a:rPr lang="en-US" sz="2200" kern="1200" dirty="0">
                <a:latin typeface="+mj-lt"/>
                <a:ea typeface="+mj-ea"/>
                <a:cs typeface="+mj-cs"/>
              </a:rPr>
              <a:t>.</a:t>
            </a:r>
            <a:endParaRPr lang="en-US" sz="2200" kern="1200">
              <a:latin typeface="+mj-lt"/>
              <a:cs typeface="Calibri Light"/>
            </a:endParaRPr>
          </a:p>
          <a:p>
            <a:pPr algn="ctr"/>
            <a:r>
              <a:rPr lang="en-US" sz="2200" kern="1200" err="1">
                <a:latin typeface="+mj-lt"/>
                <a:ea typeface="+mj-ea"/>
                <a:cs typeface="+mj-cs"/>
              </a:rPr>
              <a:t>Τώρ</a:t>
            </a:r>
            <a:r>
              <a:rPr lang="en-US" sz="2200" kern="1200" dirty="0">
                <a:latin typeface="+mj-lt"/>
                <a:ea typeface="+mj-ea"/>
                <a:cs typeface="+mj-cs"/>
              </a:rPr>
              <a:t>α </a:t>
            </a:r>
            <a:r>
              <a:rPr lang="en-US" sz="2200" kern="1200" err="1">
                <a:latin typeface="+mj-lt"/>
                <a:ea typeface="+mj-ea"/>
                <a:cs typeface="+mj-cs"/>
              </a:rPr>
              <a:t>κι</a:t>
            </a:r>
            <a:r>
              <a:rPr lang="en-US" sz="2200" kern="1200" dirty="0">
                <a:latin typeface="+mj-lt"/>
                <a:ea typeface="+mj-ea"/>
                <a:cs typeface="+mj-cs"/>
              </a:rPr>
              <a:t> αν </a:t>
            </a:r>
            <a:r>
              <a:rPr lang="en-US" sz="2200" kern="1200" err="1">
                <a:latin typeface="+mj-lt"/>
                <a:ea typeface="+mj-ea"/>
                <a:cs typeface="+mj-cs"/>
              </a:rPr>
              <a:t>είν</a:t>
            </a:r>
            <a:r>
              <a:rPr lang="en-US" sz="2200" kern="1200" dirty="0">
                <a:latin typeface="+mj-lt"/>
                <a:ea typeface="+mj-ea"/>
                <a:cs typeface="+mj-cs"/>
              </a:rPr>
              <a:t>αι </a:t>
            </a:r>
            <a:r>
              <a:rPr lang="en-US" sz="2200" kern="1200" err="1">
                <a:latin typeface="+mj-lt"/>
                <a:ea typeface="+mj-ea"/>
                <a:cs typeface="+mj-cs"/>
              </a:rPr>
              <a:t>χειμωνιά</a:t>
            </a:r>
            <a:r>
              <a:rPr lang="en-US" sz="2200" kern="1200" dirty="0">
                <a:latin typeface="+mj-lt"/>
                <a:ea typeface="+mj-ea"/>
                <a:cs typeface="+mj-cs"/>
              </a:rPr>
              <a:t>, θα ΄</a:t>
            </a:r>
            <a:r>
              <a:rPr lang="en-US" sz="2200" kern="1200" err="1">
                <a:latin typeface="+mj-lt"/>
                <a:ea typeface="+mj-ea"/>
                <a:cs typeface="+mj-cs"/>
              </a:rPr>
              <a:t>ρθει</a:t>
            </a:r>
            <a:r>
              <a:rPr lang="en-US" sz="2200" kern="1200" dirty="0">
                <a:latin typeface="+mj-lt"/>
                <a:ea typeface="+mj-ea"/>
                <a:cs typeface="+mj-cs"/>
              </a:rPr>
              <a:t> </a:t>
            </a:r>
            <a:r>
              <a:rPr lang="en-US" sz="2200" kern="1200" err="1">
                <a:latin typeface="+mj-lt"/>
                <a:ea typeface="+mj-ea"/>
                <a:cs typeface="+mj-cs"/>
              </a:rPr>
              <a:t>το</a:t>
            </a:r>
            <a:r>
              <a:rPr lang="en-US" sz="2200" kern="1200" dirty="0">
                <a:latin typeface="+mj-lt"/>
                <a:ea typeface="+mj-ea"/>
                <a:cs typeface="+mj-cs"/>
              </a:rPr>
              <a:t> κα</a:t>
            </a:r>
            <a:r>
              <a:rPr lang="en-US" sz="2200" kern="1200" err="1">
                <a:latin typeface="+mj-lt"/>
                <a:ea typeface="+mj-ea"/>
                <a:cs typeface="+mj-cs"/>
              </a:rPr>
              <a:t>λοκ</a:t>
            </a:r>
            <a:r>
              <a:rPr lang="en-US" sz="2200" kern="1200" dirty="0">
                <a:latin typeface="+mj-lt"/>
                <a:ea typeface="+mj-ea"/>
                <a:cs typeface="+mj-cs"/>
              </a:rPr>
              <a:t>α</a:t>
            </a:r>
            <a:r>
              <a:rPr lang="en-US" sz="2200" kern="1200" err="1">
                <a:latin typeface="+mj-lt"/>
                <a:ea typeface="+mj-ea"/>
                <a:cs typeface="+mj-cs"/>
              </a:rPr>
              <a:t>ίρι</a:t>
            </a:r>
            <a:endParaRPr lang="en-US" sz="2200" kern="1200">
              <a:latin typeface="+mj-lt"/>
              <a:cs typeface="Calibri Light"/>
            </a:endParaRPr>
          </a:p>
          <a:p>
            <a:pPr algn="ctr"/>
            <a:r>
              <a:rPr lang="en-US" sz="2200" kern="1200" err="1">
                <a:latin typeface="+mj-lt"/>
                <a:ea typeface="+mj-ea"/>
                <a:cs typeface="+mj-cs"/>
              </a:rPr>
              <a:t>Τη</a:t>
            </a:r>
            <a:r>
              <a:rPr lang="en-US" sz="2200" kern="1200" dirty="0">
                <a:latin typeface="+mj-lt"/>
                <a:ea typeface="+mj-ea"/>
                <a:cs typeface="+mj-cs"/>
              </a:rPr>
              <a:t> </a:t>
            </a:r>
            <a:r>
              <a:rPr lang="en-US" sz="2200" kern="1200" err="1">
                <a:latin typeface="+mj-lt"/>
                <a:ea typeface="+mj-ea"/>
                <a:cs typeface="+mj-cs"/>
              </a:rPr>
              <a:t>Λευτεριά</a:t>
            </a:r>
            <a:r>
              <a:rPr lang="en-US" sz="2200" kern="1200" dirty="0">
                <a:latin typeface="+mj-lt"/>
                <a:ea typeface="+mj-ea"/>
                <a:cs typeface="+mj-cs"/>
              </a:rPr>
              <a:t> να </a:t>
            </a:r>
            <a:r>
              <a:rPr lang="en-US" sz="2200" kern="1200" err="1">
                <a:latin typeface="+mj-lt"/>
                <a:ea typeface="+mj-ea"/>
                <a:cs typeface="+mj-cs"/>
              </a:rPr>
              <a:t>φέρει</a:t>
            </a:r>
            <a:r>
              <a:rPr lang="en-US" sz="2200" kern="1200" dirty="0">
                <a:latin typeface="+mj-lt"/>
                <a:ea typeface="+mj-ea"/>
                <a:cs typeface="+mj-cs"/>
              </a:rPr>
              <a:t> </a:t>
            </a:r>
            <a:r>
              <a:rPr lang="en-US" sz="2200" kern="1200" err="1">
                <a:latin typeface="+mj-lt"/>
                <a:ea typeface="+mj-ea"/>
                <a:cs typeface="+mj-cs"/>
              </a:rPr>
              <a:t>σε</a:t>
            </a:r>
            <a:r>
              <a:rPr lang="en-US" sz="2200" kern="1200" dirty="0">
                <a:latin typeface="+mj-lt"/>
                <a:ea typeface="+mj-ea"/>
                <a:cs typeface="+mj-cs"/>
              </a:rPr>
              <a:t> π</a:t>
            </a:r>
            <a:r>
              <a:rPr lang="en-US" sz="2200" kern="1200" err="1">
                <a:latin typeface="+mj-lt"/>
                <a:ea typeface="+mj-ea"/>
                <a:cs typeface="+mj-cs"/>
              </a:rPr>
              <a:t>όλεις</a:t>
            </a:r>
            <a:r>
              <a:rPr lang="en-US" sz="2200" kern="1200" dirty="0">
                <a:latin typeface="+mj-lt"/>
                <a:ea typeface="+mj-ea"/>
                <a:cs typeface="+mj-cs"/>
              </a:rPr>
              <a:t> και </a:t>
            </a:r>
            <a:r>
              <a:rPr lang="en-US" sz="2200" kern="1200" err="1">
                <a:latin typeface="+mj-lt"/>
                <a:ea typeface="+mj-ea"/>
                <a:cs typeface="+mj-cs"/>
              </a:rPr>
              <a:t>χωριά</a:t>
            </a:r>
            <a:r>
              <a:rPr lang="en-US" sz="2200" kern="1200" dirty="0">
                <a:latin typeface="+mj-lt"/>
                <a:ea typeface="+mj-ea"/>
                <a:cs typeface="+mj-cs"/>
              </a:rPr>
              <a:t>.</a:t>
            </a:r>
            <a:endParaRPr lang="en-US" sz="2200" kern="1200">
              <a:latin typeface="+mj-lt"/>
              <a:cs typeface="Calibri Light"/>
            </a:endParaRPr>
          </a:p>
          <a:p>
            <a:pPr algn="ctr"/>
            <a:r>
              <a:rPr lang="en-US" sz="2200" kern="1200" dirty="0">
                <a:latin typeface="+mj-lt"/>
                <a:ea typeface="+mj-ea"/>
                <a:cs typeface="+mj-cs"/>
              </a:rPr>
              <a:t>Θα π</a:t>
            </a:r>
            <a:r>
              <a:rPr lang="en-US" sz="2200" kern="1200" err="1">
                <a:latin typeface="+mj-lt"/>
                <a:ea typeface="+mj-ea"/>
                <a:cs typeface="+mj-cs"/>
              </a:rPr>
              <a:t>άρω</a:t>
            </a:r>
            <a:r>
              <a:rPr lang="en-US" sz="2200" kern="1200" dirty="0">
                <a:latin typeface="+mj-lt"/>
                <a:ea typeface="+mj-ea"/>
                <a:cs typeface="+mj-cs"/>
              </a:rPr>
              <a:t> </a:t>
            </a:r>
            <a:r>
              <a:rPr lang="en-US" sz="2200" kern="1200" err="1">
                <a:latin typeface="+mj-lt"/>
                <a:ea typeface="+mj-ea"/>
                <a:cs typeface="+mj-cs"/>
              </a:rPr>
              <a:t>μι</a:t>
            </a:r>
            <a:r>
              <a:rPr lang="en-US" sz="2200" kern="1200" dirty="0">
                <a:latin typeface="+mj-lt"/>
                <a:ea typeface="+mj-ea"/>
                <a:cs typeface="+mj-cs"/>
              </a:rPr>
              <a:t>αν α</a:t>
            </a:r>
            <a:r>
              <a:rPr lang="en-US" sz="2200" kern="1200" err="1">
                <a:latin typeface="+mj-lt"/>
                <a:ea typeface="+mj-ea"/>
                <a:cs typeface="+mj-cs"/>
              </a:rPr>
              <a:t>νηφοριά</a:t>
            </a:r>
            <a:r>
              <a:rPr lang="en-US" sz="2200" kern="1200" dirty="0">
                <a:latin typeface="+mj-lt"/>
                <a:ea typeface="+mj-ea"/>
                <a:cs typeface="+mj-cs"/>
              </a:rPr>
              <a:t> θα π</a:t>
            </a:r>
            <a:r>
              <a:rPr lang="en-US" sz="2200" kern="1200" err="1">
                <a:latin typeface="+mj-lt"/>
                <a:ea typeface="+mj-ea"/>
                <a:cs typeface="+mj-cs"/>
              </a:rPr>
              <a:t>άρω</a:t>
            </a:r>
            <a:r>
              <a:rPr lang="en-US" sz="2200" kern="1200" dirty="0">
                <a:latin typeface="+mj-lt"/>
                <a:ea typeface="+mj-ea"/>
                <a:cs typeface="+mj-cs"/>
              </a:rPr>
              <a:t> </a:t>
            </a:r>
            <a:r>
              <a:rPr lang="en-US" sz="2200" kern="1200" err="1">
                <a:latin typeface="+mj-lt"/>
                <a:ea typeface="+mj-ea"/>
                <a:cs typeface="+mj-cs"/>
              </a:rPr>
              <a:t>μονο</a:t>
            </a:r>
            <a:r>
              <a:rPr lang="en-US" sz="2200" kern="1200" dirty="0">
                <a:latin typeface="+mj-lt"/>
                <a:ea typeface="+mj-ea"/>
                <a:cs typeface="+mj-cs"/>
              </a:rPr>
              <a:t>π</a:t>
            </a:r>
            <a:r>
              <a:rPr lang="en-US" sz="2200" kern="1200" err="1">
                <a:latin typeface="+mj-lt"/>
                <a:ea typeface="+mj-ea"/>
                <a:cs typeface="+mj-cs"/>
              </a:rPr>
              <a:t>άτι</a:t>
            </a:r>
            <a:r>
              <a:rPr lang="en-US" sz="2200" kern="1200" dirty="0">
                <a:latin typeface="+mj-lt"/>
                <a:ea typeface="+mj-ea"/>
                <a:cs typeface="+mj-cs"/>
              </a:rPr>
              <a:t>α</a:t>
            </a:r>
            <a:endParaRPr lang="en-US" sz="2200" kern="1200">
              <a:latin typeface="+mj-lt"/>
              <a:cs typeface="Calibri Light"/>
            </a:endParaRPr>
          </a:p>
          <a:p>
            <a:pPr algn="ctr"/>
            <a:r>
              <a:rPr lang="en-US" sz="2200" kern="1200" dirty="0">
                <a:latin typeface="+mj-lt"/>
                <a:ea typeface="+mj-ea"/>
                <a:cs typeface="+mj-cs"/>
              </a:rPr>
              <a:t>να β</a:t>
            </a:r>
            <a:r>
              <a:rPr lang="en-US" sz="2200" kern="1200" err="1">
                <a:latin typeface="+mj-lt"/>
                <a:ea typeface="+mj-ea"/>
                <a:cs typeface="+mj-cs"/>
              </a:rPr>
              <a:t>ρω</a:t>
            </a:r>
            <a:r>
              <a:rPr lang="en-US" sz="2200" kern="1200" dirty="0">
                <a:latin typeface="+mj-lt"/>
                <a:ea typeface="+mj-ea"/>
                <a:cs typeface="+mj-cs"/>
              </a:rPr>
              <a:t> τα </a:t>
            </a:r>
            <a:r>
              <a:rPr lang="en-US" sz="2200" kern="1200" err="1">
                <a:latin typeface="+mj-lt"/>
                <a:ea typeface="+mj-ea"/>
                <a:cs typeface="+mj-cs"/>
              </a:rPr>
              <a:t>σκ</a:t>
            </a:r>
            <a:r>
              <a:rPr lang="en-US" sz="2200" kern="1200" dirty="0">
                <a:latin typeface="+mj-lt"/>
                <a:ea typeface="+mj-ea"/>
                <a:cs typeface="+mj-cs"/>
              </a:rPr>
              <a:t>α</a:t>
            </a:r>
            <a:r>
              <a:rPr lang="en-US" sz="2200" kern="1200" err="1">
                <a:latin typeface="+mj-lt"/>
                <a:ea typeface="+mj-ea"/>
                <a:cs typeface="+mj-cs"/>
              </a:rPr>
              <a:t>λο</a:t>
            </a:r>
            <a:r>
              <a:rPr lang="en-US" sz="2200" kern="1200" dirty="0">
                <a:latin typeface="+mj-lt"/>
                <a:ea typeface="+mj-ea"/>
                <a:cs typeface="+mj-cs"/>
              </a:rPr>
              <a:t>π</a:t>
            </a:r>
            <a:r>
              <a:rPr lang="en-US" sz="2200" kern="1200" err="1">
                <a:latin typeface="+mj-lt"/>
                <a:ea typeface="+mj-ea"/>
                <a:cs typeface="+mj-cs"/>
              </a:rPr>
              <a:t>άτι</a:t>
            </a:r>
            <a:r>
              <a:rPr lang="en-US" sz="2200" kern="1200" dirty="0">
                <a:latin typeface="+mj-lt"/>
                <a:ea typeface="+mj-ea"/>
                <a:cs typeface="+mj-cs"/>
              </a:rPr>
              <a:t>α π</a:t>
            </a:r>
            <a:r>
              <a:rPr lang="en-US" sz="2200" kern="1200" err="1">
                <a:latin typeface="+mj-lt"/>
                <a:ea typeface="+mj-ea"/>
                <a:cs typeface="+mj-cs"/>
              </a:rPr>
              <a:t>ου</a:t>
            </a:r>
            <a:r>
              <a:rPr lang="en-US" sz="2200" kern="1200" dirty="0">
                <a:latin typeface="+mj-lt"/>
                <a:ea typeface="+mj-ea"/>
                <a:cs typeface="+mj-cs"/>
              </a:rPr>
              <a:t> παν </a:t>
            </a:r>
            <a:r>
              <a:rPr lang="en-US" sz="2200" kern="1200" err="1">
                <a:latin typeface="+mj-lt"/>
                <a:ea typeface="+mj-ea"/>
                <a:cs typeface="+mj-cs"/>
              </a:rPr>
              <a:t>στη</a:t>
            </a:r>
            <a:r>
              <a:rPr lang="en-US" sz="2200" kern="1200" dirty="0">
                <a:latin typeface="+mj-lt"/>
                <a:ea typeface="+mj-ea"/>
                <a:cs typeface="+mj-cs"/>
              </a:rPr>
              <a:t> </a:t>
            </a:r>
            <a:r>
              <a:rPr lang="en-US" sz="2200" kern="1200" err="1">
                <a:latin typeface="+mj-lt"/>
                <a:ea typeface="+mj-ea"/>
                <a:cs typeface="+mj-cs"/>
              </a:rPr>
              <a:t>Λευτεριά</a:t>
            </a:r>
            <a:r>
              <a:rPr lang="en-US" sz="2200" kern="1200" dirty="0">
                <a:latin typeface="+mj-lt"/>
                <a:ea typeface="+mj-ea"/>
                <a:cs typeface="+mj-cs"/>
              </a:rPr>
              <a:t>.</a:t>
            </a:r>
            <a:endParaRPr lang="en-US" sz="2200" kern="1200">
              <a:latin typeface="+mj-lt"/>
              <a:cs typeface="Calibri Light"/>
            </a:endParaRPr>
          </a:p>
          <a:p>
            <a:pPr algn="ctr"/>
            <a:r>
              <a:rPr lang="en-US" sz="2200" kern="1200" dirty="0">
                <a:latin typeface="+mj-lt"/>
                <a:ea typeface="+mj-ea"/>
                <a:cs typeface="+mj-cs"/>
              </a:rPr>
              <a:t>Τα </a:t>
            </a:r>
            <a:r>
              <a:rPr lang="en-US" sz="2200" kern="1200" err="1">
                <a:latin typeface="+mj-lt"/>
                <a:ea typeface="+mj-ea"/>
                <a:cs typeface="+mj-cs"/>
              </a:rPr>
              <a:t>σκ</a:t>
            </a:r>
            <a:r>
              <a:rPr lang="en-US" sz="2200" kern="1200" dirty="0">
                <a:latin typeface="+mj-lt"/>
                <a:ea typeface="+mj-ea"/>
                <a:cs typeface="+mj-cs"/>
              </a:rPr>
              <a:t>α</a:t>
            </a:r>
            <a:r>
              <a:rPr lang="en-US" sz="2200" kern="1200" err="1">
                <a:latin typeface="+mj-lt"/>
                <a:ea typeface="+mj-ea"/>
                <a:cs typeface="+mj-cs"/>
              </a:rPr>
              <a:t>λο</a:t>
            </a:r>
            <a:r>
              <a:rPr lang="en-US" sz="2200" kern="1200" dirty="0">
                <a:latin typeface="+mj-lt"/>
                <a:ea typeface="+mj-ea"/>
                <a:cs typeface="+mj-cs"/>
              </a:rPr>
              <a:t>π</a:t>
            </a:r>
            <a:r>
              <a:rPr lang="en-US" sz="2200" kern="1200" err="1">
                <a:latin typeface="+mj-lt"/>
                <a:ea typeface="+mj-ea"/>
                <a:cs typeface="+mj-cs"/>
              </a:rPr>
              <a:t>άτι</a:t>
            </a:r>
            <a:r>
              <a:rPr lang="en-US" sz="2200" kern="1200" dirty="0">
                <a:latin typeface="+mj-lt"/>
                <a:ea typeface="+mj-ea"/>
                <a:cs typeface="+mj-cs"/>
              </a:rPr>
              <a:t>α θ΄ α</a:t>
            </a:r>
            <a:r>
              <a:rPr lang="en-US" sz="2200" kern="1200" err="1">
                <a:latin typeface="+mj-lt"/>
                <a:ea typeface="+mj-ea"/>
                <a:cs typeface="+mj-cs"/>
              </a:rPr>
              <a:t>νε</a:t>
            </a:r>
            <a:r>
              <a:rPr lang="en-US" sz="2200" kern="1200" dirty="0">
                <a:latin typeface="+mj-lt"/>
                <a:ea typeface="+mj-ea"/>
                <a:cs typeface="+mj-cs"/>
              </a:rPr>
              <a:t>βώ, θα μπω σ΄ </a:t>
            </a:r>
            <a:r>
              <a:rPr lang="en-US" sz="2200" kern="1200" err="1">
                <a:latin typeface="+mj-lt"/>
                <a:ea typeface="+mj-ea"/>
                <a:cs typeface="+mj-cs"/>
              </a:rPr>
              <a:t>εν</a:t>
            </a:r>
            <a:r>
              <a:rPr lang="en-US" sz="2200" kern="1200" dirty="0">
                <a:latin typeface="+mj-lt"/>
                <a:ea typeface="+mj-ea"/>
                <a:cs typeface="+mj-cs"/>
              </a:rPr>
              <a:t>α πα</a:t>
            </a:r>
            <a:r>
              <a:rPr lang="en-US" sz="2200" kern="1200" err="1">
                <a:latin typeface="+mj-lt"/>
                <a:ea typeface="+mj-ea"/>
                <a:cs typeface="+mj-cs"/>
              </a:rPr>
              <a:t>λάτι</a:t>
            </a:r>
            <a:r>
              <a:rPr lang="en-US" sz="2200" kern="1200" dirty="0">
                <a:latin typeface="+mj-lt"/>
                <a:ea typeface="+mj-ea"/>
                <a:cs typeface="+mj-cs"/>
              </a:rPr>
              <a:t>,</a:t>
            </a:r>
            <a:endParaRPr lang="en-US" sz="2200" kern="1200">
              <a:latin typeface="+mj-lt"/>
              <a:cs typeface="Calibri Light"/>
            </a:endParaRPr>
          </a:p>
          <a:p>
            <a:pPr algn="ctr"/>
            <a:r>
              <a:rPr lang="en-US" sz="2200" kern="1200" err="1">
                <a:latin typeface="+mj-lt"/>
                <a:ea typeface="+mj-ea"/>
                <a:cs typeface="+mj-cs"/>
              </a:rPr>
              <a:t>το</a:t>
            </a:r>
            <a:r>
              <a:rPr lang="en-US" sz="2200" kern="1200" dirty="0">
                <a:latin typeface="+mj-lt"/>
                <a:ea typeface="+mj-ea"/>
                <a:cs typeface="+mj-cs"/>
              </a:rPr>
              <a:t> </a:t>
            </a:r>
            <a:r>
              <a:rPr lang="en-US" sz="2200" kern="1200" err="1">
                <a:latin typeface="+mj-lt"/>
                <a:ea typeface="+mj-ea"/>
                <a:cs typeface="+mj-cs"/>
              </a:rPr>
              <a:t>ξέρω</a:t>
            </a:r>
            <a:r>
              <a:rPr lang="en-US" sz="2200" kern="1200" dirty="0">
                <a:latin typeface="+mj-lt"/>
                <a:ea typeface="+mj-ea"/>
                <a:cs typeface="+mj-cs"/>
              </a:rPr>
              <a:t> θαν απ</a:t>
            </a:r>
            <a:r>
              <a:rPr lang="en-US" sz="2200" kern="1200" err="1">
                <a:latin typeface="+mj-lt"/>
                <a:ea typeface="+mj-ea"/>
                <a:cs typeface="+mj-cs"/>
              </a:rPr>
              <a:t>άτη</a:t>
            </a:r>
            <a:r>
              <a:rPr lang="en-US" sz="2200" kern="1200" dirty="0">
                <a:latin typeface="+mj-lt"/>
                <a:ea typeface="+mj-ea"/>
                <a:cs typeface="+mj-cs"/>
              </a:rPr>
              <a:t>, </a:t>
            </a:r>
            <a:r>
              <a:rPr lang="en-US" sz="2200" kern="1200" err="1">
                <a:latin typeface="+mj-lt"/>
                <a:ea typeface="+mj-ea"/>
                <a:cs typeface="+mj-cs"/>
              </a:rPr>
              <a:t>δεν</a:t>
            </a:r>
            <a:r>
              <a:rPr lang="en-US" sz="2200" kern="1200" dirty="0">
                <a:latin typeface="+mj-lt"/>
                <a:ea typeface="+mj-ea"/>
                <a:cs typeface="+mj-cs"/>
              </a:rPr>
              <a:t> θαν α</a:t>
            </a:r>
            <a:r>
              <a:rPr lang="en-US" sz="2200" kern="1200" err="1">
                <a:latin typeface="+mj-lt"/>
                <a:ea typeface="+mj-ea"/>
                <a:cs typeface="+mj-cs"/>
              </a:rPr>
              <a:t>ληθινό</a:t>
            </a:r>
            <a:r>
              <a:rPr lang="en-US" sz="2200" kern="1200" dirty="0">
                <a:latin typeface="+mj-lt"/>
                <a:ea typeface="+mj-ea"/>
                <a:cs typeface="+mj-cs"/>
              </a:rPr>
              <a:t>.</a:t>
            </a:r>
            <a:endParaRPr lang="en-US" sz="2200" kern="1200">
              <a:latin typeface="+mj-lt"/>
              <a:cs typeface="Calibri Light"/>
            </a:endParaRPr>
          </a:p>
          <a:p>
            <a:pPr algn="ctr"/>
            <a:r>
              <a:rPr lang="en-US" sz="2200" kern="1200" err="1">
                <a:latin typeface="+mj-lt"/>
                <a:ea typeface="+mj-ea"/>
                <a:cs typeface="+mj-cs"/>
              </a:rPr>
              <a:t>Μεσ</a:t>
            </a:r>
            <a:r>
              <a:rPr lang="en-US" sz="2200" kern="1200" dirty="0">
                <a:latin typeface="+mj-lt"/>
                <a:ea typeface="+mj-ea"/>
                <a:cs typeface="+mj-cs"/>
              </a:rPr>
              <a:t>΄ </a:t>
            </a:r>
            <a:r>
              <a:rPr lang="en-US" sz="2200" kern="1200" err="1">
                <a:latin typeface="+mj-lt"/>
                <a:ea typeface="+mj-ea"/>
                <a:cs typeface="+mj-cs"/>
              </a:rPr>
              <a:t>το</a:t>
            </a:r>
            <a:r>
              <a:rPr lang="en-US" sz="2200" kern="1200" dirty="0">
                <a:latin typeface="+mj-lt"/>
                <a:ea typeface="+mj-ea"/>
                <a:cs typeface="+mj-cs"/>
              </a:rPr>
              <a:t> πα</a:t>
            </a:r>
            <a:r>
              <a:rPr lang="en-US" sz="2200" kern="1200" err="1">
                <a:latin typeface="+mj-lt"/>
                <a:ea typeface="+mj-ea"/>
                <a:cs typeface="+mj-cs"/>
              </a:rPr>
              <a:t>λάτι</a:t>
            </a:r>
            <a:r>
              <a:rPr lang="en-US" sz="2200" kern="1200" dirty="0">
                <a:latin typeface="+mj-lt"/>
                <a:ea typeface="+mj-ea"/>
                <a:cs typeface="+mj-cs"/>
              </a:rPr>
              <a:t> θα </a:t>
            </a:r>
            <a:r>
              <a:rPr lang="en-US" sz="2200" kern="1200" err="1">
                <a:latin typeface="+mj-lt"/>
                <a:ea typeface="+mj-ea"/>
                <a:cs typeface="+mj-cs"/>
              </a:rPr>
              <a:t>γυρνώ</a:t>
            </a:r>
            <a:r>
              <a:rPr lang="en-US" sz="2200" kern="1200" dirty="0">
                <a:latin typeface="+mj-lt"/>
                <a:ea typeface="+mj-ea"/>
                <a:cs typeface="+mj-cs"/>
              </a:rPr>
              <a:t> </a:t>
            </a:r>
            <a:r>
              <a:rPr lang="en-US" sz="2200" kern="1200" err="1">
                <a:latin typeface="+mj-lt"/>
                <a:ea typeface="+mj-ea"/>
                <a:cs typeface="+mj-cs"/>
              </a:rPr>
              <a:t>ώσ</a:t>
            </a:r>
            <a:r>
              <a:rPr lang="en-US" sz="2200" kern="1200" dirty="0">
                <a:latin typeface="+mj-lt"/>
                <a:ea typeface="+mj-ea"/>
                <a:cs typeface="+mj-cs"/>
              </a:rPr>
              <a:t>π</a:t>
            </a:r>
            <a:r>
              <a:rPr lang="en-US" sz="2200" kern="1200" err="1">
                <a:latin typeface="+mj-lt"/>
                <a:ea typeface="+mj-ea"/>
                <a:cs typeface="+mj-cs"/>
              </a:rPr>
              <a:t>ου</a:t>
            </a:r>
            <a:r>
              <a:rPr lang="en-US" sz="2200" kern="1200" dirty="0">
                <a:latin typeface="+mj-lt"/>
                <a:ea typeface="+mj-ea"/>
                <a:cs typeface="+mj-cs"/>
              </a:rPr>
              <a:t> να β</a:t>
            </a:r>
            <a:r>
              <a:rPr lang="en-US" sz="2200" kern="1200" err="1">
                <a:latin typeface="+mj-lt"/>
                <a:ea typeface="+mj-ea"/>
                <a:cs typeface="+mj-cs"/>
              </a:rPr>
              <a:t>ρω</a:t>
            </a:r>
            <a:r>
              <a:rPr lang="en-US" sz="2200" kern="1200" dirty="0">
                <a:latin typeface="+mj-lt"/>
                <a:ea typeface="+mj-ea"/>
                <a:cs typeface="+mj-cs"/>
              </a:rPr>
              <a:t> </a:t>
            </a:r>
            <a:r>
              <a:rPr lang="en-US" sz="2200" kern="1200" err="1">
                <a:latin typeface="+mj-lt"/>
                <a:ea typeface="+mj-ea"/>
                <a:cs typeface="+mj-cs"/>
              </a:rPr>
              <a:t>τον</a:t>
            </a:r>
            <a:r>
              <a:rPr lang="en-US" sz="2200" kern="1200" dirty="0">
                <a:latin typeface="+mj-lt"/>
                <a:ea typeface="+mj-ea"/>
                <a:cs typeface="+mj-cs"/>
              </a:rPr>
              <a:t> </a:t>
            </a:r>
            <a:r>
              <a:rPr lang="en-US" sz="2200" kern="1200" err="1">
                <a:latin typeface="+mj-lt"/>
                <a:ea typeface="+mj-ea"/>
                <a:cs typeface="+mj-cs"/>
              </a:rPr>
              <a:t>θρόνο</a:t>
            </a:r>
            <a:r>
              <a:rPr lang="en-US" sz="2200" kern="1200" dirty="0">
                <a:latin typeface="+mj-lt"/>
                <a:ea typeface="+mj-ea"/>
                <a:cs typeface="+mj-cs"/>
              </a:rPr>
              <a:t>,</a:t>
            </a:r>
            <a:endParaRPr lang="en-US" sz="2200" kern="1200">
              <a:latin typeface="+mj-lt"/>
              <a:cs typeface="Calibri Light"/>
            </a:endParaRPr>
          </a:p>
          <a:p>
            <a:pPr algn="ctr"/>
            <a:endParaRPr lang="en-US" sz="1600" kern="1200">
              <a:solidFill>
                <a:schemeClr val="tx1"/>
              </a:solidFill>
              <a:latin typeface="+mj-lt"/>
              <a:ea typeface="+mj-ea"/>
              <a:cs typeface="+mj-cs"/>
            </a:endParaRPr>
          </a:p>
        </p:txBody>
      </p:sp>
      <p:cxnSp>
        <p:nvCxnSpPr>
          <p:cNvPr id="26" name="Straight Connector 18">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29769"/>
            <a:ext cx="11000232"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504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E2CC403-21CD-41DF-BAC4-329D7FF03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3FB835-4B3B-59B0-B08A-86D49E94CB44}"/>
              </a:ext>
            </a:extLst>
          </p:cNvPr>
          <p:cNvSpPr>
            <a:spLocks noGrp="1"/>
          </p:cNvSpPr>
          <p:nvPr>
            <p:ph type="title"/>
          </p:nvPr>
        </p:nvSpPr>
        <p:spPr>
          <a:xfrm>
            <a:off x="1078828" y="1147158"/>
            <a:ext cx="6038470" cy="4713316"/>
          </a:xfrm>
        </p:spPr>
        <p:txBody>
          <a:bodyPr vert="horz" lIns="91440" tIns="45720" rIns="91440" bIns="45720" rtlCol="0" anchor="ctr">
            <a:normAutofit/>
          </a:bodyPr>
          <a:lstStyle/>
          <a:p>
            <a:r>
              <a:rPr lang="en-US" sz="2400" kern="1200">
                <a:solidFill>
                  <a:schemeClr val="tx1"/>
                </a:solidFill>
                <a:latin typeface="+mj-lt"/>
                <a:ea typeface="+mj-ea"/>
                <a:cs typeface="+mj-cs"/>
              </a:rPr>
              <a:t>Κόρη πανώρια θα της πω, άνοιξε τα φτερά σου</a:t>
            </a:r>
          </a:p>
          <a:p>
            <a:r>
              <a:rPr lang="en-US" sz="2400" kern="1200">
                <a:solidFill>
                  <a:schemeClr val="tx1"/>
                </a:solidFill>
                <a:latin typeface="+mj-lt"/>
                <a:ea typeface="+mj-ea"/>
                <a:cs typeface="+mj-cs"/>
              </a:rPr>
              <a:t>και πάρε με κοντά σου, μονάχα αυτό ζητώ.</a:t>
            </a:r>
          </a:p>
          <a:p>
            <a:r>
              <a:rPr lang="en-US" sz="2400" kern="1200">
                <a:solidFill>
                  <a:schemeClr val="tx1"/>
                </a:solidFill>
                <a:latin typeface="+mj-lt"/>
                <a:ea typeface="+mj-ea"/>
                <a:cs typeface="+mj-cs"/>
              </a:rPr>
              <a:t>Γειά σας παλιοί συμμαθηταί. Τα τελευταία λόγια τα γράφω σήμερα για σας. Κι όποιος θελήσει για να βρει ένα χαμένο αδελφό, ένα παλιό του φίλο, ας πάρει μιαν ανηφοριά ας πάρει μονοπάτια να βρει τα σκαλοπάτια που παν στη Λευτεριά. Με την ελευθερία μαζί, μπορεί να βρει και μένα. Αν ζω, θα μ΄ βρει εκεί.</a:t>
            </a:r>
          </a:p>
          <a:p>
            <a:r>
              <a:rPr lang="en-US" sz="2400" kern="1200">
                <a:solidFill>
                  <a:schemeClr val="tx1"/>
                </a:solidFill>
                <a:latin typeface="+mj-lt"/>
                <a:ea typeface="+mj-ea"/>
                <a:cs typeface="+mj-cs"/>
              </a:rPr>
              <a:t>Ευαγόρας Παλληκαρίδης</a:t>
            </a:r>
          </a:p>
          <a:p>
            <a:endParaRPr lang="en-US" sz="2400" kern="1200">
              <a:solidFill>
                <a:schemeClr val="tx1"/>
              </a:solidFill>
              <a:latin typeface="+mj-lt"/>
              <a:ea typeface="+mj-ea"/>
              <a:cs typeface="+mj-cs"/>
            </a:endParaRPr>
          </a:p>
        </p:txBody>
      </p:sp>
      <p:grpSp>
        <p:nvGrpSpPr>
          <p:cNvPr id="9" name="Group 8">
            <a:extLst>
              <a:ext uri="{FF2B5EF4-FFF2-40B4-BE49-F238E27FC236}">
                <a16:creationId xmlns:a16="http://schemas.microsoft.com/office/drawing/2014/main" id="{B13AA5FE-3FFC-4725-9ADD-E428544EC6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0" name="Rectangle 9">
              <a:extLst>
                <a:ext uri="{FF2B5EF4-FFF2-40B4-BE49-F238E27FC236}">
                  <a16:creationId xmlns:a16="http://schemas.microsoft.com/office/drawing/2014/main" id="{4FA70700-3F72-44D4-8175-FEB2B9B23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093C0F6-5741-4C9D-90FF-A25824BFC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21B2E1B-E962-432C-ADA1-2934CE3C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7653717E-6F8C-43E0-9893-C03AE87D1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5BB14B4-EC3F-47C7-9AF3-B0E017B75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0282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91530-627B-5413-CA02-9766475F36F8}"/>
              </a:ext>
            </a:extLst>
          </p:cNvPr>
          <p:cNvSpPr>
            <a:spLocks noGrp="1"/>
          </p:cNvSpPr>
          <p:nvPr>
            <p:ph type="title"/>
          </p:nvPr>
        </p:nvSpPr>
        <p:spPr>
          <a:xfrm>
            <a:off x="782782" y="2096943"/>
            <a:ext cx="10515600" cy="1325563"/>
          </a:xfrm>
        </p:spPr>
        <p:txBody>
          <a:bodyPr>
            <a:normAutofit fontScale="90000"/>
          </a:bodyPr>
          <a:lstStyle/>
          <a:p>
            <a:r>
              <a:rPr lang="en-GB" dirty="0" err="1">
                <a:ea typeface="+mj-lt"/>
                <a:cs typeface="+mj-lt"/>
              </a:rPr>
              <a:t>Στις</a:t>
            </a:r>
            <a:r>
              <a:rPr lang="en-GB" dirty="0">
                <a:ea typeface="+mj-lt"/>
                <a:cs typeface="+mj-lt"/>
              </a:rPr>
              <a:t> </a:t>
            </a:r>
            <a:r>
              <a:rPr lang="en-GB" dirty="0">
                <a:ea typeface="+mj-lt"/>
                <a:cs typeface="+mj-lt"/>
                <a:hlinkClick r:id="rId2"/>
              </a:rPr>
              <a:t>18 Δεκεμβρίου</a:t>
            </a:r>
            <a:r>
              <a:rPr lang="en-GB" dirty="0">
                <a:ea typeface="+mj-lt"/>
                <a:cs typeface="+mj-lt"/>
              </a:rPr>
              <a:t> </a:t>
            </a:r>
            <a:r>
              <a:rPr lang="en-GB" dirty="0">
                <a:ea typeface="+mj-lt"/>
                <a:cs typeface="+mj-lt"/>
                <a:hlinkClick r:id="rId3"/>
              </a:rPr>
              <a:t>1956</a:t>
            </a:r>
            <a:r>
              <a:rPr lang="en-GB" dirty="0">
                <a:ea typeface="+mj-lt"/>
                <a:cs typeface="+mj-lt"/>
              </a:rPr>
              <a:t> μα</a:t>
            </a:r>
            <a:r>
              <a:rPr lang="en-GB" dirty="0" err="1">
                <a:ea typeface="+mj-lt"/>
                <a:cs typeface="+mj-lt"/>
              </a:rPr>
              <a:t>ζί</a:t>
            </a:r>
            <a:r>
              <a:rPr lang="en-GB" dirty="0">
                <a:ea typeface="+mj-lt"/>
                <a:cs typeface="+mj-lt"/>
              </a:rPr>
              <a:t> </a:t>
            </a:r>
            <a:r>
              <a:rPr lang="en-GB" dirty="0" err="1">
                <a:ea typeface="+mj-lt"/>
                <a:cs typeface="+mj-lt"/>
              </a:rPr>
              <a:t>με</a:t>
            </a:r>
            <a:r>
              <a:rPr lang="en-GB" dirty="0">
                <a:ea typeface="+mj-lt"/>
                <a:cs typeface="+mj-lt"/>
              </a:rPr>
              <a:t> </a:t>
            </a:r>
            <a:r>
              <a:rPr lang="en-GB" dirty="0" err="1">
                <a:ea typeface="+mj-lt"/>
                <a:cs typeface="+mj-lt"/>
              </a:rPr>
              <a:t>άλλους</a:t>
            </a:r>
            <a:r>
              <a:rPr lang="en-GB" dirty="0">
                <a:ea typeface="+mj-lt"/>
                <a:cs typeface="+mj-lt"/>
              </a:rPr>
              <a:t> 2 </a:t>
            </a:r>
            <a:r>
              <a:rPr lang="en-GB" dirty="0" err="1">
                <a:ea typeface="+mj-lt"/>
                <a:cs typeface="+mj-lt"/>
              </a:rPr>
              <a:t>συν</a:t>
            </a:r>
            <a:r>
              <a:rPr lang="en-GB" dirty="0">
                <a:ea typeface="+mj-lt"/>
                <a:cs typeface="+mj-lt"/>
              </a:rPr>
              <a:t>α</a:t>
            </a:r>
            <a:r>
              <a:rPr lang="en-GB" dirty="0" err="1">
                <a:ea typeface="+mj-lt"/>
                <a:cs typeface="+mj-lt"/>
              </a:rPr>
              <a:t>γωνιστές</a:t>
            </a:r>
            <a:r>
              <a:rPr lang="en-GB" dirty="0">
                <a:ea typeface="+mj-lt"/>
                <a:cs typeface="+mj-lt"/>
              </a:rPr>
              <a:t> </a:t>
            </a:r>
            <a:r>
              <a:rPr lang="en-GB" dirty="0" err="1">
                <a:ea typeface="+mj-lt"/>
                <a:cs typeface="+mj-lt"/>
              </a:rPr>
              <a:t>του</a:t>
            </a:r>
            <a:r>
              <a:rPr lang="en-GB" dirty="0">
                <a:ea typeface="+mj-lt"/>
                <a:cs typeface="+mj-lt"/>
              </a:rPr>
              <a:t> </a:t>
            </a:r>
            <a:r>
              <a:rPr lang="en-GB" dirty="0" err="1">
                <a:ea typeface="+mj-lt"/>
                <a:cs typeface="+mj-lt"/>
              </a:rPr>
              <a:t>μετέφερ</a:t>
            </a:r>
            <a:r>
              <a:rPr lang="en-GB" dirty="0">
                <a:ea typeface="+mj-lt"/>
                <a:cs typeface="+mj-lt"/>
              </a:rPr>
              <a:t>αν όπλα και </a:t>
            </a:r>
            <a:r>
              <a:rPr lang="en-GB" dirty="0" err="1">
                <a:ea typeface="+mj-lt"/>
                <a:cs typeface="+mj-lt"/>
              </a:rPr>
              <a:t>τρόφιμ</a:t>
            </a:r>
            <a:r>
              <a:rPr lang="en-GB" dirty="0">
                <a:ea typeface="+mj-lt"/>
                <a:cs typeface="+mj-lt"/>
              </a:rPr>
              <a:t>α από </a:t>
            </a:r>
            <a:r>
              <a:rPr lang="en-GB" dirty="0" err="1">
                <a:ea typeface="+mj-lt"/>
                <a:cs typeface="+mj-lt"/>
              </a:rPr>
              <a:t>τη</a:t>
            </a:r>
            <a:r>
              <a:rPr lang="en-GB" dirty="0">
                <a:ea typeface="+mj-lt"/>
                <a:cs typeface="+mj-lt"/>
              </a:rPr>
              <a:t> </a:t>
            </a:r>
            <a:r>
              <a:rPr lang="en-GB" dirty="0" err="1">
                <a:ea typeface="+mj-lt"/>
                <a:cs typeface="+mj-lt"/>
              </a:rPr>
              <a:t>Λυσό</a:t>
            </a:r>
            <a:r>
              <a:rPr lang="en-GB" dirty="0">
                <a:ea typeface="+mj-lt"/>
                <a:cs typeface="+mj-lt"/>
              </a:rPr>
              <a:t>. Ξα</a:t>
            </a:r>
            <a:r>
              <a:rPr lang="en-GB" dirty="0" err="1">
                <a:ea typeface="+mj-lt"/>
                <a:cs typeface="+mj-lt"/>
              </a:rPr>
              <a:t>φνικά</a:t>
            </a:r>
            <a:r>
              <a:rPr lang="en-GB" dirty="0">
                <a:ea typeface="+mj-lt"/>
                <a:cs typeface="+mj-lt"/>
              </a:rPr>
              <a:t> β</a:t>
            </a:r>
            <a:r>
              <a:rPr lang="en-GB" dirty="0" err="1">
                <a:ea typeface="+mj-lt"/>
                <a:cs typeface="+mj-lt"/>
              </a:rPr>
              <a:t>ρέθηκ</a:t>
            </a:r>
            <a:r>
              <a:rPr lang="en-GB" dirty="0">
                <a:ea typeface="+mj-lt"/>
                <a:cs typeface="+mj-lt"/>
              </a:rPr>
              <a:t>αν α</a:t>
            </a:r>
            <a:r>
              <a:rPr lang="en-GB" dirty="0" err="1">
                <a:ea typeface="+mj-lt"/>
                <a:cs typeface="+mj-lt"/>
              </a:rPr>
              <a:t>ντιμέτω</a:t>
            </a:r>
            <a:r>
              <a:rPr lang="en-GB" dirty="0">
                <a:ea typeface="+mj-lt"/>
                <a:cs typeface="+mj-lt"/>
              </a:rPr>
              <a:t>π</a:t>
            </a:r>
            <a:r>
              <a:rPr lang="en-GB" dirty="0" err="1">
                <a:ea typeface="+mj-lt"/>
                <a:cs typeface="+mj-lt"/>
              </a:rPr>
              <a:t>οι</a:t>
            </a:r>
            <a:r>
              <a:rPr lang="en-GB" dirty="0">
                <a:ea typeface="+mj-lt"/>
                <a:cs typeface="+mj-lt"/>
              </a:rPr>
              <a:t> </a:t>
            </a:r>
            <a:r>
              <a:rPr lang="en-GB" dirty="0" err="1">
                <a:ea typeface="+mj-lt"/>
                <a:cs typeface="+mj-lt"/>
              </a:rPr>
              <a:t>με</a:t>
            </a:r>
            <a:r>
              <a:rPr lang="en-GB" dirty="0">
                <a:ea typeface="+mj-lt"/>
                <a:cs typeface="+mj-lt"/>
              </a:rPr>
              <a:t> α</a:t>
            </a:r>
            <a:r>
              <a:rPr lang="en-GB" dirty="0" err="1">
                <a:ea typeface="+mj-lt"/>
                <a:cs typeface="+mj-lt"/>
              </a:rPr>
              <a:t>γγλική</a:t>
            </a:r>
            <a:r>
              <a:rPr lang="en-GB" dirty="0">
                <a:ea typeface="+mj-lt"/>
                <a:cs typeface="+mj-lt"/>
              </a:rPr>
              <a:t> π</a:t>
            </a:r>
            <a:r>
              <a:rPr lang="en-GB" dirty="0" err="1">
                <a:ea typeface="+mj-lt"/>
                <a:cs typeface="+mj-lt"/>
              </a:rPr>
              <a:t>ερί</a:t>
            </a:r>
            <a:r>
              <a:rPr lang="en-GB" dirty="0">
                <a:ea typeface="+mj-lt"/>
                <a:cs typeface="+mj-lt"/>
              </a:rPr>
              <a:t>π</a:t>
            </a:r>
            <a:r>
              <a:rPr lang="en-GB" dirty="0" err="1">
                <a:ea typeface="+mj-lt"/>
                <a:cs typeface="+mj-lt"/>
              </a:rPr>
              <a:t>ολο</a:t>
            </a:r>
            <a:r>
              <a:rPr lang="en-GB" dirty="0">
                <a:ea typeface="+mj-lt"/>
                <a:cs typeface="+mj-lt"/>
              </a:rPr>
              <a:t>. </a:t>
            </a:r>
            <a:r>
              <a:rPr lang="en-GB" dirty="0" err="1">
                <a:ea typeface="+mj-lt"/>
                <a:cs typeface="+mj-lt"/>
              </a:rPr>
              <a:t>Οι</a:t>
            </a:r>
            <a:r>
              <a:rPr lang="en-GB" dirty="0">
                <a:ea typeface="+mj-lt"/>
                <a:cs typeface="+mj-lt"/>
              </a:rPr>
              <a:t> 2 </a:t>
            </a:r>
            <a:r>
              <a:rPr lang="en-GB" dirty="0" err="1">
                <a:ea typeface="+mj-lt"/>
                <a:cs typeface="+mj-lt"/>
              </a:rPr>
              <a:t>συν</a:t>
            </a:r>
            <a:r>
              <a:rPr lang="en-GB" dirty="0">
                <a:ea typeface="+mj-lt"/>
                <a:cs typeface="+mj-lt"/>
              </a:rPr>
              <a:t>α</a:t>
            </a:r>
            <a:r>
              <a:rPr lang="en-GB" dirty="0" err="1">
                <a:ea typeface="+mj-lt"/>
                <a:cs typeface="+mj-lt"/>
              </a:rPr>
              <a:t>γωνιστές</a:t>
            </a:r>
            <a:r>
              <a:rPr lang="en-GB" dirty="0">
                <a:ea typeface="+mj-lt"/>
                <a:cs typeface="+mj-lt"/>
              </a:rPr>
              <a:t> </a:t>
            </a:r>
            <a:r>
              <a:rPr lang="en-GB" dirty="0" err="1">
                <a:ea typeface="+mj-lt"/>
                <a:cs typeface="+mj-lt"/>
              </a:rPr>
              <a:t>του</a:t>
            </a:r>
            <a:r>
              <a:rPr lang="en-GB" dirty="0">
                <a:ea typeface="+mj-lt"/>
                <a:cs typeface="+mj-lt"/>
              </a:rPr>
              <a:t> </a:t>
            </a:r>
            <a:r>
              <a:rPr lang="en-GB" dirty="0" err="1">
                <a:ea typeface="+mj-lt"/>
                <a:cs typeface="+mj-lt"/>
              </a:rPr>
              <a:t>Ευ</a:t>
            </a:r>
            <a:r>
              <a:rPr lang="en-GB" dirty="0">
                <a:ea typeface="+mj-lt"/>
                <a:cs typeface="+mj-lt"/>
              </a:rPr>
              <a:t>α</a:t>
            </a:r>
            <a:r>
              <a:rPr lang="en-GB" dirty="0" err="1">
                <a:ea typeface="+mj-lt"/>
                <a:cs typeface="+mj-lt"/>
              </a:rPr>
              <a:t>γόρ</a:t>
            </a:r>
            <a:r>
              <a:rPr lang="en-GB" dirty="0">
                <a:ea typeface="+mj-lt"/>
                <a:cs typeface="+mj-lt"/>
              </a:rPr>
              <a:t>α κα</a:t>
            </a:r>
            <a:r>
              <a:rPr lang="en-GB" dirty="0" err="1">
                <a:ea typeface="+mj-lt"/>
                <a:cs typeface="+mj-lt"/>
              </a:rPr>
              <a:t>τάφερ</a:t>
            </a:r>
            <a:r>
              <a:rPr lang="en-GB" dirty="0">
                <a:ea typeface="+mj-lt"/>
                <a:cs typeface="+mj-lt"/>
              </a:rPr>
              <a:t>αν να </a:t>
            </a:r>
            <a:r>
              <a:rPr lang="en-GB" dirty="0" err="1">
                <a:ea typeface="+mj-lt"/>
                <a:cs typeface="+mj-lt"/>
              </a:rPr>
              <a:t>δι</a:t>
            </a:r>
            <a:r>
              <a:rPr lang="en-GB" dirty="0">
                <a:ea typeface="+mj-lt"/>
                <a:cs typeface="+mj-lt"/>
              </a:rPr>
              <a:t>α</a:t>
            </a:r>
            <a:r>
              <a:rPr lang="en-GB" dirty="0" err="1">
                <a:ea typeface="+mj-lt"/>
                <a:cs typeface="+mj-lt"/>
              </a:rPr>
              <a:t>φύγουν</a:t>
            </a:r>
            <a:r>
              <a:rPr lang="en-GB" dirty="0">
                <a:ea typeface="+mj-lt"/>
                <a:cs typeface="+mj-lt"/>
              </a:rPr>
              <a:t>, α</a:t>
            </a:r>
            <a:r>
              <a:rPr lang="en-GB" dirty="0" err="1">
                <a:ea typeface="+mj-lt"/>
                <a:cs typeface="+mj-lt"/>
              </a:rPr>
              <a:t>λλά</a:t>
            </a:r>
            <a:r>
              <a:rPr lang="en-GB" dirty="0">
                <a:ea typeface="+mj-lt"/>
                <a:cs typeface="+mj-lt"/>
              </a:rPr>
              <a:t> ο </a:t>
            </a:r>
            <a:r>
              <a:rPr lang="en-GB" dirty="0" err="1">
                <a:ea typeface="+mj-lt"/>
                <a:cs typeface="+mj-lt"/>
              </a:rPr>
              <a:t>ίδιος</a:t>
            </a:r>
            <a:r>
              <a:rPr lang="en-GB" dirty="0">
                <a:ea typeface="+mj-lt"/>
                <a:cs typeface="+mj-lt"/>
              </a:rPr>
              <a:t> </a:t>
            </a:r>
            <a:r>
              <a:rPr lang="en-GB" dirty="0" err="1">
                <a:ea typeface="+mj-lt"/>
                <a:cs typeface="+mj-lt"/>
              </a:rPr>
              <a:t>συνελήφθη</a:t>
            </a:r>
            <a:r>
              <a:rPr lang="en-GB" dirty="0">
                <a:ea typeface="+mj-lt"/>
                <a:cs typeface="+mj-lt"/>
              </a:rPr>
              <a:t>. </a:t>
            </a:r>
            <a:r>
              <a:rPr lang="en-GB" dirty="0" err="1">
                <a:ea typeface="+mj-lt"/>
                <a:cs typeface="+mj-lt"/>
              </a:rPr>
              <a:t>Στην</a:t>
            </a:r>
            <a:r>
              <a:rPr lang="en-GB" dirty="0">
                <a:ea typeface="+mj-lt"/>
                <a:cs typeface="+mj-lt"/>
              </a:rPr>
              <a:t> κα</a:t>
            </a:r>
            <a:r>
              <a:rPr lang="en-GB" dirty="0" err="1">
                <a:ea typeface="+mj-lt"/>
                <a:cs typeface="+mj-lt"/>
              </a:rPr>
              <a:t>τοχή</a:t>
            </a:r>
            <a:r>
              <a:rPr lang="en-GB" dirty="0">
                <a:ea typeface="+mj-lt"/>
                <a:cs typeface="+mj-lt"/>
              </a:rPr>
              <a:t> </a:t>
            </a:r>
            <a:r>
              <a:rPr lang="en-GB" dirty="0" err="1">
                <a:ea typeface="+mj-lt"/>
                <a:cs typeface="+mj-lt"/>
              </a:rPr>
              <a:t>του</a:t>
            </a:r>
            <a:r>
              <a:rPr lang="en-GB" dirty="0">
                <a:ea typeface="+mj-lt"/>
                <a:cs typeface="+mj-lt"/>
              </a:rPr>
              <a:t> </a:t>
            </a:r>
            <a:r>
              <a:rPr lang="en-GB" dirty="0" err="1">
                <a:ea typeface="+mj-lt"/>
                <a:cs typeface="+mj-lt"/>
              </a:rPr>
              <a:t>είχε</a:t>
            </a:r>
            <a:r>
              <a:rPr lang="en-GB" dirty="0">
                <a:ea typeface="+mj-lt"/>
                <a:cs typeface="+mj-lt"/>
              </a:rPr>
              <a:t> </a:t>
            </a:r>
            <a:r>
              <a:rPr lang="en-GB" dirty="0" err="1">
                <a:ea typeface="+mj-lt"/>
                <a:cs typeface="+mj-lt"/>
              </a:rPr>
              <a:t>έν</a:t>
            </a:r>
            <a:r>
              <a:rPr lang="en-GB" dirty="0">
                <a:ea typeface="+mj-lt"/>
                <a:cs typeface="+mj-lt"/>
              </a:rPr>
              <a:t>α οπ</a:t>
            </a:r>
            <a:r>
              <a:rPr lang="en-GB" dirty="0" err="1">
                <a:ea typeface="+mj-lt"/>
                <a:cs typeface="+mj-lt"/>
              </a:rPr>
              <a:t>λο</a:t>
            </a:r>
            <a:r>
              <a:rPr lang="en-GB" dirty="0">
                <a:ea typeface="+mj-lt"/>
                <a:cs typeface="+mj-lt"/>
              </a:rPr>
              <a:t>π</a:t>
            </a:r>
            <a:r>
              <a:rPr lang="en-GB" dirty="0" err="1">
                <a:ea typeface="+mj-lt"/>
                <a:cs typeface="+mj-lt"/>
              </a:rPr>
              <a:t>ολυ</a:t>
            </a:r>
            <a:r>
              <a:rPr lang="en-GB" dirty="0">
                <a:ea typeface="+mj-lt"/>
                <a:cs typeface="+mj-lt"/>
              </a:rPr>
              <a:t>β</a:t>
            </a:r>
            <a:r>
              <a:rPr lang="en-GB" dirty="0" err="1">
                <a:ea typeface="+mj-lt"/>
                <a:cs typeface="+mj-lt"/>
              </a:rPr>
              <a:t>όλο</a:t>
            </a:r>
            <a:r>
              <a:rPr lang="en-GB" dirty="0">
                <a:ea typeface="+mj-lt"/>
                <a:cs typeface="+mj-lt"/>
              </a:rPr>
              <a:t> Μπ</a:t>
            </a:r>
            <a:r>
              <a:rPr lang="en-GB" dirty="0" err="1">
                <a:ea typeface="+mj-lt"/>
                <a:cs typeface="+mj-lt"/>
              </a:rPr>
              <a:t>ρεν</a:t>
            </a:r>
            <a:r>
              <a:rPr lang="en-GB" dirty="0">
                <a:ea typeface="+mj-lt"/>
                <a:cs typeface="+mj-lt"/>
              </a:rPr>
              <a:t> </a:t>
            </a:r>
            <a:r>
              <a:rPr lang="en-GB" dirty="0" err="1">
                <a:ea typeface="+mj-lt"/>
                <a:cs typeface="+mj-lt"/>
              </a:rPr>
              <a:t>γρ</a:t>
            </a:r>
            <a:r>
              <a:rPr lang="en-GB" dirty="0">
                <a:ea typeface="+mj-lt"/>
                <a:cs typeface="+mj-lt"/>
              </a:rPr>
              <a:t>ασα</a:t>
            </a:r>
            <a:r>
              <a:rPr lang="en-GB" dirty="0" err="1">
                <a:ea typeface="+mj-lt"/>
                <a:cs typeface="+mj-lt"/>
              </a:rPr>
              <a:t>ρισμένο</a:t>
            </a:r>
            <a:r>
              <a:rPr lang="en-GB" dirty="0">
                <a:ea typeface="+mj-lt"/>
                <a:cs typeface="+mj-lt"/>
              </a:rPr>
              <a:t>. </a:t>
            </a:r>
            <a:r>
              <a:rPr lang="en-GB" dirty="0" err="1">
                <a:ea typeface="+mj-lt"/>
                <a:cs typeface="+mj-lt"/>
              </a:rPr>
              <a:t>Ήτ</a:t>
            </a:r>
            <a:r>
              <a:rPr lang="en-GB" dirty="0">
                <a:ea typeface="+mj-lt"/>
                <a:cs typeface="+mj-lt"/>
              </a:rPr>
              <a:t>αν </a:t>
            </a:r>
            <a:r>
              <a:rPr lang="en-GB" dirty="0" err="1">
                <a:ea typeface="+mj-lt"/>
                <a:cs typeface="+mj-lt"/>
              </a:rPr>
              <a:t>συνε</a:t>
            </a:r>
            <a:r>
              <a:rPr lang="en-GB" dirty="0">
                <a:ea typeface="+mj-lt"/>
                <a:cs typeface="+mj-lt"/>
              </a:rPr>
              <a:t>π</a:t>
            </a:r>
            <a:r>
              <a:rPr lang="en-GB" dirty="0" err="1">
                <a:ea typeface="+mj-lt"/>
                <a:cs typeface="+mj-lt"/>
              </a:rPr>
              <a:t>ώς</a:t>
            </a:r>
            <a:r>
              <a:rPr lang="en-GB" dirty="0">
                <a:ea typeface="+mj-lt"/>
                <a:cs typeface="+mj-lt"/>
              </a:rPr>
              <a:t> α</a:t>
            </a:r>
            <a:r>
              <a:rPr lang="en-GB" dirty="0" err="1">
                <a:ea typeface="+mj-lt"/>
                <a:cs typeface="+mj-lt"/>
              </a:rPr>
              <a:t>νέτοιμο</a:t>
            </a:r>
            <a:r>
              <a:rPr lang="en-GB" dirty="0">
                <a:ea typeface="+mj-lt"/>
                <a:cs typeface="+mj-lt"/>
              </a:rPr>
              <a:t> </a:t>
            </a:r>
            <a:r>
              <a:rPr lang="en-GB" dirty="0" err="1">
                <a:ea typeface="+mj-lt"/>
                <a:cs typeface="+mj-lt"/>
              </a:rPr>
              <a:t>γι</a:t>
            </a:r>
            <a:r>
              <a:rPr lang="en-GB" dirty="0">
                <a:ea typeface="+mj-lt"/>
                <a:cs typeface="+mj-lt"/>
              </a:rPr>
              <a:t>α να </a:t>
            </a:r>
            <a:r>
              <a:rPr lang="en-GB" dirty="0" err="1">
                <a:ea typeface="+mj-lt"/>
                <a:cs typeface="+mj-lt"/>
              </a:rPr>
              <a:t>χρησιμο</a:t>
            </a:r>
            <a:r>
              <a:rPr lang="en-GB" dirty="0">
                <a:ea typeface="+mj-lt"/>
                <a:cs typeface="+mj-lt"/>
              </a:rPr>
              <a:t>π</a:t>
            </a:r>
            <a:r>
              <a:rPr lang="en-GB" dirty="0" err="1">
                <a:ea typeface="+mj-lt"/>
                <a:cs typeface="+mj-lt"/>
              </a:rPr>
              <a:t>οιηθεί</a:t>
            </a:r>
            <a:r>
              <a:rPr lang="en-GB" dirty="0">
                <a:ea typeface="+mj-lt"/>
                <a:cs typeface="+mj-lt"/>
              </a:rPr>
              <a:t>. Επ</a:t>
            </a:r>
            <a:r>
              <a:rPr lang="en-GB" dirty="0" err="1">
                <a:ea typeface="+mj-lt"/>
                <a:cs typeface="+mj-lt"/>
              </a:rPr>
              <a:t>ίσης</a:t>
            </a:r>
            <a:r>
              <a:rPr lang="en-GB" dirty="0">
                <a:ea typeface="+mj-lt"/>
                <a:cs typeface="+mj-lt"/>
              </a:rPr>
              <a:t> </a:t>
            </a:r>
            <a:r>
              <a:rPr lang="en-GB" dirty="0" err="1">
                <a:ea typeface="+mj-lt"/>
                <a:cs typeface="+mj-lt"/>
              </a:rPr>
              <a:t>κου</a:t>
            </a:r>
            <a:r>
              <a:rPr lang="en-GB" dirty="0">
                <a:ea typeface="+mj-lt"/>
                <a:cs typeface="+mj-lt"/>
              </a:rPr>
              <a:t>βα</a:t>
            </a:r>
            <a:r>
              <a:rPr lang="en-GB" dirty="0" err="1">
                <a:ea typeface="+mj-lt"/>
                <a:cs typeface="+mj-lt"/>
              </a:rPr>
              <a:t>λούσε</a:t>
            </a:r>
            <a:r>
              <a:rPr lang="en-GB" dirty="0">
                <a:ea typeface="+mj-lt"/>
                <a:cs typeface="+mj-lt"/>
              </a:rPr>
              <a:t> 3 </a:t>
            </a:r>
            <a:r>
              <a:rPr lang="en-GB" dirty="0" err="1">
                <a:ea typeface="+mj-lt"/>
                <a:cs typeface="+mj-lt"/>
              </a:rPr>
              <a:t>γεμιστήρες</a:t>
            </a:r>
            <a:r>
              <a:rPr lang="en-GB" dirty="0">
                <a:ea typeface="+mj-lt"/>
                <a:cs typeface="+mj-lt"/>
              </a:rPr>
              <a:t> </a:t>
            </a:r>
            <a:r>
              <a:rPr lang="en-GB" dirty="0" err="1">
                <a:ea typeface="+mj-lt"/>
                <a:cs typeface="+mj-lt"/>
              </a:rPr>
              <a:t>γεμάτες</a:t>
            </a:r>
            <a:r>
              <a:rPr lang="en-GB" dirty="0">
                <a:ea typeface="+mj-lt"/>
                <a:cs typeface="+mj-lt"/>
              </a:rPr>
              <a:t>.</a:t>
            </a:r>
            <a:endParaRPr lang="en-US" dirty="0"/>
          </a:p>
        </p:txBody>
      </p:sp>
    </p:spTree>
    <p:extLst>
      <p:ext uri="{BB962C8B-B14F-4D97-AF65-F5344CB8AC3E}">
        <p14:creationId xmlns:p14="http://schemas.microsoft.com/office/powerpoint/2010/main" val="2206265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FBF3-6878-D5D1-200B-34B5DA08EFF3}"/>
              </a:ext>
            </a:extLst>
          </p:cNvPr>
          <p:cNvSpPr>
            <a:spLocks noGrp="1"/>
          </p:cNvSpPr>
          <p:nvPr>
            <p:ph type="title"/>
          </p:nvPr>
        </p:nvSpPr>
        <p:spPr>
          <a:xfrm>
            <a:off x="838200" y="365125"/>
            <a:ext cx="11471563" cy="6049963"/>
          </a:xfrm>
        </p:spPr>
        <p:txBody>
          <a:bodyPr vert="horz" lIns="91440" tIns="45720" rIns="91440" bIns="45720" rtlCol="0" anchor="ctr">
            <a:noAutofit/>
          </a:bodyPr>
          <a:lstStyle/>
          <a:p>
            <a:r>
              <a:rPr lang="en-GB" sz="3200" dirty="0" err="1">
                <a:ea typeface="+mj-lt"/>
                <a:cs typeface="+mj-lt"/>
              </a:rPr>
              <a:t>Την</a:t>
            </a:r>
            <a:r>
              <a:rPr lang="en-GB" sz="3200" dirty="0">
                <a:ea typeface="+mj-lt"/>
                <a:cs typeface="+mj-lt"/>
              </a:rPr>
              <a:t> επ</a:t>
            </a:r>
            <a:r>
              <a:rPr lang="en-GB" sz="3200" dirty="0" err="1">
                <a:ea typeface="+mj-lt"/>
                <a:cs typeface="+mj-lt"/>
              </a:rPr>
              <a:t>όμενη</a:t>
            </a:r>
            <a:r>
              <a:rPr lang="en-GB" sz="3200" dirty="0">
                <a:ea typeface="+mj-lt"/>
                <a:cs typeface="+mj-lt"/>
              </a:rPr>
              <a:t> </a:t>
            </a:r>
            <a:r>
              <a:rPr lang="en-GB" sz="3200" dirty="0" err="1">
                <a:ea typeface="+mj-lt"/>
                <a:cs typeface="+mj-lt"/>
              </a:rPr>
              <a:t>μέρ</a:t>
            </a:r>
            <a:r>
              <a:rPr lang="en-GB" sz="3200" dirty="0">
                <a:ea typeface="+mj-lt"/>
                <a:cs typeface="+mj-lt"/>
              </a:rPr>
              <a:t>α </a:t>
            </a:r>
            <a:r>
              <a:rPr lang="en-GB" sz="3200" dirty="0" err="1">
                <a:ea typeface="+mj-lt"/>
                <a:cs typeface="+mj-lt"/>
              </a:rPr>
              <a:t>της</a:t>
            </a:r>
            <a:r>
              <a:rPr lang="en-GB" sz="3200" dirty="0">
                <a:ea typeface="+mj-lt"/>
                <a:cs typeface="+mj-lt"/>
              </a:rPr>
              <a:t> κατα</a:t>
            </a:r>
            <a:r>
              <a:rPr lang="en-GB" sz="3200" dirty="0" err="1">
                <a:ea typeface="+mj-lt"/>
                <a:cs typeface="+mj-lt"/>
              </a:rPr>
              <a:t>δίκης</a:t>
            </a:r>
            <a:r>
              <a:rPr lang="en-GB" sz="3200" dirty="0">
                <a:ea typeface="+mj-lt"/>
                <a:cs typeface="+mj-lt"/>
              </a:rPr>
              <a:t> </a:t>
            </a:r>
            <a:r>
              <a:rPr lang="en-GB" sz="3200" dirty="0" err="1">
                <a:ea typeface="+mj-lt"/>
                <a:cs typeface="+mj-lt"/>
              </a:rPr>
              <a:t>του</a:t>
            </a:r>
            <a:r>
              <a:rPr lang="en-GB" sz="3200" dirty="0">
                <a:ea typeface="+mj-lt"/>
                <a:cs typeface="+mj-lt"/>
              </a:rPr>
              <a:t> Πα</a:t>
            </a:r>
            <a:r>
              <a:rPr lang="en-GB" sz="3200" dirty="0" err="1">
                <a:ea typeface="+mj-lt"/>
                <a:cs typeface="+mj-lt"/>
              </a:rPr>
              <a:t>λληκ</a:t>
            </a:r>
            <a:r>
              <a:rPr lang="en-GB" sz="3200" dirty="0">
                <a:ea typeface="+mj-lt"/>
                <a:cs typeface="+mj-lt"/>
              </a:rPr>
              <a:t>α</a:t>
            </a:r>
            <a:r>
              <a:rPr lang="en-GB" sz="3200" dirty="0" err="1">
                <a:ea typeface="+mj-lt"/>
                <a:cs typeface="+mj-lt"/>
              </a:rPr>
              <a:t>ρίδη</a:t>
            </a:r>
            <a:r>
              <a:rPr lang="en-GB" sz="3200" dirty="0">
                <a:ea typeface="+mj-lt"/>
                <a:cs typeface="+mj-lt"/>
              </a:rPr>
              <a:t>, </a:t>
            </a:r>
            <a:r>
              <a:rPr lang="en-GB" sz="3200" dirty="0" err="1">
                <a:ea typeface="+mj-lt"/>
                <a:cs typeface="+mj-lt"/>
              </a:rPr>
              <a:t>οι</a:t>
            </a:r>
            <a:r>
              <a:rPr lang="en-GB" sz="3200" dirty="0">
                <a:ea typeface="+mj-lt"/>
                <a:cs typeface="+mj-lt"/>
              </a:rPr>
              <a:t> μα</a:t>
            </a:r>
            <a:r>
              <a:rPr lang="en-GB" sz="3200" dirty="0" err="1">
                <a:ea typeface="+mj-lt"/>
                <a:cs typeface="+mj-lt"/>
              </a:rPr>
              <a:t>θητές</a:t>
            </a:r>
            <a:r>
              <a:rPr lang="en-GB" sz="3200" dirty="0">
                <a:ea typeface="+mj-lt"/>
                <a:cs typeface="+mj-lt"/>
              </a:rPr>
              <a:t> </a:t>
            </a:r>
            <a:r>
              <a:rPr lang="en-GB" sz="3200" dirty="0" err="1">
                <a:ea typeface="+mj-lt"/>
                <a:cs typeface="+mj-lt"/>
              </a:rPr>
              <a:t>του</a:t>
            </a:r>
            <a:r>
              <a:rPr lang="en-GB" sz="3200" dirty="0">
                <a:ea typeface="+mj-lt"/>
                <a:cs typeface="+mj-lt"/>
              </a:rPr>
              <a:t> </a:t>
            </a:r>
            <a:r>
              <a:rPr lang="en-GB" sz="3200" dirty="0" err="1">
                <a:ea typeface="+mj-lt"/>
                <a:cs typeface="+mj-lt"/>
              </a:rPr>
              <a:t>Γυμν</a:t>
            </a:r>
            <a:r>
              <a:rPr lang="en-GB" sz="3200" dirty="0">
                <a:ea typeface="+mj-lt"/>
                <a:cs typeface="+mj-lt"/>
              </a:rPr>
              <a:t>α</a:t>
            </a:r>
            <a:r>
              <a:rPr lang="en-GB" sz="3200" dirty="0" err="1">
                <a:ea typeface="+mj-lt"/>
                <a:cs typeface="+mj-lt"/>
              </a:rPr>
              <a:t>σίου</a:t>
            </a:r>
            <a:r>
              <a:rPr lang="en-GB" sz="3200" dirty="0">
                <a:ea typeface="+mj-lt"/>
                <a:cs typeface="+mj-lt"/>
              </a:rPr>
              <a:t> </a:t>
            </a:r>
            <a:r>
              <a:rPr lang="en-GB" sz="3200" dirty="0" err="1">
                <a:ea typeface="+mj-lt"/>
                <a:cs typeface="+mj-lt"/>
              </a:rPr>
              <a:t>Πάφου</a:t>
            </a:r>
            <a:r>
              <a:rPr lang="en-GB" sz="3200" dirty="0">
                <a:ea typeface="+mj-lt"/>
                <a:cs typeface="+mj-lt"/>
              </a:rPr>
              <a:t> απ</a:t>
            </a:r>
            <a:r>
              <a:rPr lang="en-GB" sz="3200" dirty="0" err="1">
                <a:ea typeface="+mj-lt"/>
                <a:cs typeface="+mj-lt"/>
              </a:rPr>
              <a:t>είχ</a:t>
            </a:r>
            <a:r>
              <a:rPr lang="en-GB" sz="3200" dirty="0">
                <a:ea typeface="+mj-lt"/>
                <a:cs typeface="+mj-lt"/>
              </a:rPr>
              <a:t>αν από τα μα</a:t>
            </a:r>
            <a:r>
              <a:rPr lang="en-GB" sz="3200" dirty="0" err="1">
                <a:ea typeface="+mj-lt"/>
                <a:cs typeface="+mj-lt"/>
              </a:rPr>
              <a:t>θήμ</a:t>
            </a:r>
            <a:r>
              <a:rPr lang="en-GB" sz="3200" dirty="0">
                <a:ea typeface="+mj-lt"/>
                <a:cs typeface="+mj-lt"/>
              </a:rPr>
              <a:t>α</a:t>
            </a:r>
            <a:r>
              <a:rPr lang="en-GB" sz="3200" dirty="0" err="1">
                <a:ea typeface="+mj-lt"/>
                <a:cs typeface="+mj-lt"/>
              </a:rPr>
              <a:t>τά</a:t>
            </a:r>
            <a:r>
              <a:rPr lang="en-GB" sz="3200" dirty="0">
                <a:ea typeface="+mj-lt"/>
                <a:cs typeface="+mj-lt"/>
              </a:rPr>
              <a:t> </a:t>
            </a:r>
            <a:r>
              <a:rPr lang="en-GB" sz="3200" dirty="0" err="1">
                <a:ea typeface="+mj-lt"/>
                <a:cs typeface="+mj-lt"/>
              </a:rPr>
              <a:t>του</a:t>
            </a:r>
            <a:r>
              <a:rPr lang="en-GB" sz="3200" dirty="0">
                <a:ea typeface="+mj-lt"/>
                <a:cs typeface="+mj-lt"/>
              </a:rPr>
              <a:t> </a:t>
            </a:r>
            <a:r>
              <a:rPr lang="en-GB" sz="3200" dirty="0" err="1">
                <a:ea typeface="+mj-lt"/>
                <a:cs typeface="+mj-lt"/>
              </a:rPr>
              <a:t>σε</a:t>
            </a:r>
            <a:r>
              <a:rPr lang="en-GB" sz="3200" dirty="0">
                <a:ea typeface="+mj-lt"/>
                <a:cs typeface="+mj-lt"/>
              </a:rPr>
              <a:t> </a:t>
            </a:r>
            <a:r>
              <a:rPr lang="en-GB" sz="3200" dirty="0" err="1">
                <a:ea typeface="+mj-lt"/>
                <a:cs typeface="+mj-lt"/>
              </a:rPr>
              <a:t>ένδειξη</a:t>
            </a:r>
            <a:r>
              <a:rPr lang="en-GB" sz="3200" dirty="0">
                <a:ea typeface="+mj-lt"/>
                <a:cs typeface="+mj-lt"/>
              </a:rPr>
              <a:t> </a:t>
            </a:r>
            <a:r>
              <a:rPr lang="en-GB" sz="3200" dirty="0" err="1">
                <a:ea typeface="+mj-lt"/>
                <a:cs typeface="+mj-lt"/>
              </a:rPr>
              <a:t>δι</a:t>
            </a:r>
            <a:r>
              <a:rPr lang="en-GB" sz="3200" dirty="0">
                <a:ea typeface="+mj-lt"/>
                <a:cs typeface="+mj-lt"/>
              </a:rPr>
              <a:t>αμα</a:t>
            </a:r>
            <a:r>
              <a:rPr lang="en-GB" sz="3200" dirty="0" err="1">
                <a:ea typeface="+mj-lt"/>
                <a:cs typeface="+mj-lt"/>
              </a:rPr>
              <a:t>ρτυρί</a:t>
            </a:r>
            <a:r>
              <a:rPr lang="en-GB" sz="3200" dirty="0">
                <a:ea typeface="+mj-lt"/>
                <a:cs typeface="+mj-lt"/>
              </a:rPr>
              <a:t>ας και </a:t>
            </a:r>
            <a:r>
              <a:rPr lang="en-GB" sz="3200" dirty="0" err="1">
                <a:ea typeface="+mj-lt"/>
                <a:cs typeface="+mj-lt"/>
              </a:rPr>
              <a:t>έστειλ</a:t>
            </a:r>
            <a:r>
              <a:rPr lang="en-GB" sz="3200" dirty="0">
                <a:ea typeface="+mj-lt"/>
                <a:cs typeface="+mj-lt"/>
              </a:rPr>
              <a:t>αν </a:t>
            </a:r>
            <a:r>
              <a:rPr lang="en-GB" sz="3200" dirty="0" err="1">
                <a:ea typeface="+mj-lt"/>
                <a:cs typeface="+mj-lt"/>
              </a:rPr>
              <a:t>τηλεγράφημ</a:t>
            </a:r>
            <a:r>
              <a:rPr lang="en-GB" sz="3200" dirty="0">
                <a:ea typeface="+mj-lt"/>
                <a:cs typeface="+mj-lt"/>
              </a:rPr>
              <a:t>α </a:t>
            </a:r>
            <a:r>
              <a:rPr lang="en-GB" sz="3200" dirty="0" err="1">
                <a:ea typeface="+mj-lt"/>
                <a:cs typeface="+mj-lt"/>
              </a:rPr>
              <a:t>στον</a:t>
            </a:r>
            <a:r>
              <a:rPr lang="en-GB" sz="3200" dirty="0">
                <a:ea typeface="+mj-lt"/>
                <a:cs typeface="+mj-lt"/>
              </a:rPr>
              <a:t> </a:t>
            </a:r>
            <a:r>
              <a:rPr lang="en-GB" sz="3200" dirty="0" err="1">
                <a:ea typeface="+mj-lt"/>
                <a:cs typeface="+mj-lt"/>
              </a:rPr>
              <a:t>Χάρτινγκ</a:t>
            </a:r>
            <a:r>
              <a:rPr lang="en-GB" sz="3200" dirty="0">
                <a:ea typeface="+mj-lt"/>
                <a:cs typeface="+mj-lt"/>
              </a:rPr>
              <a:t>, </a:t>
            </a:r>
            <a:r>
              <a:rPr lang="en-GB" sz="3200" dirty="0" err="1">
                <a:ea typeface="+mj-lt"/>
                <a:cs typeface="+mj-lt"/>
              </a:rPr>
              <a:t>με</a:t>
            </a:r>
            <a:r>
              <a:rPr lang="en-GB" sz="3200" dirty="0">
                <a:ea typeface="+mj-lt"/>
                <a:cs typeface="+mj-lt"/>
              </a:rPr>
              <a:t> </a:t>
            </a:r>
            <a:r>
              <a:rPr lang="en-GB" sz="3200" dirty="0" err="1">
                <a:ea typeface="+mj-lt"/>
                <a:cs typeface="+mj-lt"/>
              </a:rPr>
              <a:t>το</a:t>
            </a:r>
            <a:r>
              <a:rPr lang="en-GB" sz="3200" dirty="0">
                <a:ea typeface="+mj-lt"/>
                <a:cs typeface="+mj-lt"/>
              </a:rPr>
              <a:t> οπ</a:t>
            </a:r>
            <a:r>
              <a:rPr lang="en-GB" sz="3200" dirty="0" err="1">
                <a:ea typeface="+mj-lt"/>
                <a:cs typeface="+mj-lt"/>
              </a:rPr>
              <a:t>οίο</a:t>
            </a:r>
            <a:r>
              <a:rPr lang="en-GB" sz="3200" dirty="0">
                <a:ea typeface="+mj-lt"/>
                <a:cs typeface="+mj-lt"/>
              </a:rPr>
              <a:t> </a:t>
            </a:r>
            <a:r>
              <a:rPr lang="en-GB" sz="3200" dirty="0" err="1">
                <a:ea typeface="+mj-lt"/>
                <a:cs typeface="+mj-lt"/>
              </a:rPr>
              <a:t>του</a:t>
            </a:r>
            <a:r>
              <a:rPr lang="en-GB" sz="3200" dirty="0">
                <a:ea typeface="+mj-lt"/>
                <a:cs typeface="+mj-lt"/>
              </a:rPr>
              <a:t> </a:t>
            </a:r>
            <a:r>
              <a:rPr lang="en-GB" sz="3200" dirty="0" err="1">
                <a:ea typeface="+mj-lt"/>
                <a:cs typeface="+mj-lt"/>
              </a:rPr>
              <a:t>ζητούσ</a:t>
            </a:r>
            <a:r>
              <a:rPr lang="en-GB" sz="3200" dirty="0">
                <a:ea typeface="+mj-lt"/>
                <a:cs typeface="+mj-lt"/>
              </a:rPr>
              <a:t>αν να απ</a:t>
            </a:r>
            <a:r>
              <a:rPr lang="en-GB" sz="3200" dirty="0" err="1">
                <a:ea typeface="+mj-lt"/>
                <a:cs typeface="+mj-lt"/>
              </a:rPr>
              <a:t>ονεμηθεί</a:t>
            </a:r>
            <a:r>
              <a:rPr lang="en-GB" sz="3200" dirty="0">
                <a:ea typeface="+mj-lt"/>
                <a:cs typeface="+mj-lt"/>
              </a:rPr>
              <a:t> </a:t>
            </a:r>
            <a:r>
              <a:rPr lang="en-GB" sz="3200" dirty="0" err="1">
                <a:ea typeface="+mj-lt"/>
                <a:cs typeface="+mj-lt"/>
              </a:rPr>
              <a:t>χάρη</a:t>
            </a:r>
            <a:r>
              <a:rPr lang="en-GB" sz="3200" dirty="0">
                <a:ea typeface="+mj-lt"/>
                <a:cs typeface="+mj-lt"/>
              </a:rPr>
              <a:t> </a:t>
            </a:r>
            <a:r>
              <a:rPr lang="en-GB" sz="3200" dirty="0" err="1">
                <a:ea typeface="+mj-lt"/>
                <a:cs typeface="+mj-lt"/>
              </a:rPr>
              <a:t>στον</a:t>
            </a:r>
            <a:r>
              <a:rPr lang="en-GB" sz="3200" dirty="0">
                <a:ea typeface="+mj-lt"/>
                <a:cs typeface="+mj-lt"/>
              </a:rPr>
              <a:t> </a:t>
            </a:r>
            <a:r>
              <a:rPr lang="en-GB" sz="3200" dirty="0" err="1">
                <a:ea typeface="+mj-lt"/>
                <a:cs typeface="+mj-lt"/>
              </a:rPr>
              <a:t>Ευ</a:t>
            </a:r>
            <a:r>
              <a:rPr lang="en-GB" sz="3200" dirty="0">
                <a:ea typeface="+mj-lt"/>
                <a:cs typeface="+mj-lt"/>
              </a:rPr>
              <a:t>α</a:t>
            </a:r>
            <a:r>
              <a:rPr lang="en-GB" sz="3200" dirty="0" err="1">
                <a:ea typeface="+mj-lt"/>
                <a:cs typeface="+mj-lt"/>
              </a:rPr>
              <a:t>γόρ</a:t>
            </a:r>
            <a:r>
              <a:rPr lang="en-GB" sz="3200" dirty="0">
                <a:ea typeface="+mj-lt"/>
                <a:cs typeface="+mj-lt"/>
              </a:rPr>
              <a:t>α. </a:t>
            </a:r>
            <a:r>
              <a:rPr lang="en-GB" sz="3200" dirty="0" err="1">
                <a:ea typeface="+mj-lt"/>
                <a:cs typeface="+mj-lt"/>
              </a:rPr>
              <a:t>Όλος</a:t>
            </a:r>
            <a:r>
              <a:rPr lang="en-GB" sz="3200" dirty="0">
                <a:ea typeface="+mj-lt"/>
                <a:cs typeface="+mj-lt"/>
              </a:rPr>
              <a:t> ο </a:t>
            </a:r>
            <a:r>
              <a:rPr lang="en-GB" sz="3200" dirty="0" err="1">
                <a:ea typeface="+mj-lt"/>
                <a:cs typeface="+mj-lt"/>
              </a:rPr>
              <a:t>κόσμος</a:t>
            </a:r>
            <a:r>
              <a:rPr lang="en-GB" sz="3200" dirty="0">
                <a:ea typeface="+mj-lt"/>
                <a:cs typeface="+mj-lt"/>
              </a:rPr>
              <a:t> α</a:t>
            </a:r>
            <a:r>
              <a:rPr lang="en-GB" sz="3200" dirty="0" err="1">
                <a:ea typeface="+mj-lt"/>
                <a:cs typeface="+mj-lt"/>
              </a:rPr>
              <a:t>ρχίζει</a:t>
            </a:r>
            <a:r>
              <a:rPr lang="en-GB" sz="3200" dirty="0">
                <a:ea typeface="+mj-lt"/>
                <a:cs typeface="+mj-lt"/>
              </a:rPr>
              <a:t> </a:t>
            </a:r>
            <a:r>
              <a:rPr lang="en-GB" sz="3200" dirty="0" err="1">
                <a:ea typeface="+mj-lt"/>
                <a:cs typeface="+mj-lt"/>
              </a:rPr>
              <a:t>μι</a:t>
            </a:r>
            <a:r>
              <a:rPr lang="en-GB" sz="3200" dirty="0">
                <a:ea typeface="+mj-lt"/>
                <a:cs typeface="+mj-lt"/>
              </a:rPr>
              <a:t>α π</a:t>
            </a:r>
            <a:r>
              <a:rPr lang="en-GB" sz="3200" dirty="0" err="1">
                <a:ea typeface="+mj-lt"/>
                <a:cs typeface="+mj-lt"/>
              </a:rPr>
              <a:t>ροσ</a:t>
            </a:r>
            <a:r>
              <a:rPr lang="en-GB" sz="3200" dirty="0">
                <a:ea typeface="+mj-lt"/>
                <a:cs typeface="+mj-lt"/>
              </a:rPr>
              <a:t>π</a:t>
            </a:r>
            <a:r>
              <a:rPr lang="en-GB" sz="3200" dirty="0" err="1">
                <a:ea typeface="+mj-lt"/>
                <a:cs typeface="+mj-lt"/>
              </a:rPr>
              <a:t>άθει</a:t>
            </a:r>
            <a:r>
              <a:rPr lang="en-GB" sz="3200" dirty="0">
                <a:ea typeface="+mj-lt"/>
                <a:cs typeface="+mj-lt"/>
              </a:rPr>
              <a:t>α να </a:t>
            </a:r>
            <a:r>
              <a:rPr lang="en-GB" sz="3200" dirty="0" err="1">
                <a:ea typeface="+mj-lt"/>
                <a:cs typeface="+mj-lt"/>
              </a:rPr>
              <a:t>σώσει</a:t>
            </a:r>
            <a:r>
              <a:rPr lang="en-GB" sz="3200" dirty="0">
                <a:ea typeface="+mj-lt"/>
                <a:cs typeface="+mj-lt"/>
              </a:rPr>
              <a:t> </a:t>
            </a:r>
            <a:r>
              <a:rPr lang="en-GB" sz="3200" dirty="0" err="1">
                <a:ea typeface="+mj-lt"/>
                <a:cs typeface="+mj-lt"/>
              </a:rPr>
              <a:t>τον</a:t>
            </a:r>
            <a:r>
              <a:rPr lang="en-GB" sz="3200" dirty="0">
                <a:ea typeface="+mj-lt"/>
                <a:cs typeface="+mj-lt"/>
              </a:rPr>
              <a:t> </a:t>
            </a:r>
            <a:r>
              <a:rPr lang="en-GB" sz="3200" dirty="0" err="1">
                <a:ea typeface="+mj-lt"/>
                <a:cs typeface="+mj-lt"/>
              </a:rPr>
              <a:t>νε</a:t>
            </a:r>
            <a:r>
              <a:rPr lang="en-GB" sz="3200" dirty="0">
                <a:ea typeface="+mj-lt"/>
                <a:cs typeface="+mj-lt"/>
              </a:rPr>
              <a:t>α</a:t>
            </a:r>
            <a:r>
              <a:rPr lang="en-GB" sz="3200" dirty="0" err="1">
                <a:ea typeface="+mj-lt"/>
                <a:cs typeface="+mj-lt"/>
              </a:rPr>
              <a:t>ρό</a:t>
            </a:r>
            <a:r>
              <a:rPr lang="en-GB" sz="3200" dirty="0">
                <a:ea typeface="+mj-lt"/>
                <a:cs typeface="+mj-lt"/>
              </a:rPr>
              <a:t> μα</a:t>
            </a:r>
            <a:r>
              <a:rPr lang="en-GB" sz="3200" dirty="0" err="1">
                <a:ea typeface="+mj-lt"/>
                <a:cs typeface="+mj-lt"/>
              </a:rPr>
              <a:t>θητή</a:t>
            </a:r>
            <a:r>
              <a:rPr lang="en-GB" sz="3200" dirty="0">
                <a:ea typeface="+mj-lt"/>
                <a:cs typeface="+mj-lt"/>
              </a:rPr>
              <a:t>. Η </a:t>
            </a:r>
            <a:r>
              <a:rPr lang="en-GB" sz="3200" dirty="0" err="1">
                <a:ea typeface="+mj-lt"/>
                <a:cs typeface="+mj-lt"/>
              </a:rPr>
              <a:t>Ελληνική</a:t>
            </a:r>
            <a:r>
              <a:rPr lang="en-GB" sz="3200" dirty="0">
                <a:ea typeface="+mj-lt"/>
                <a:cs typeface="+mj-lt"/>
              </a:rPr>
              <a:t> </a:t>
            </a:r>
            <a:r>
              <a:rPr lang="en-GB" sz="3200" dirty="0" err="1">
                <a:ea typeface="+mj-lt"/>
                <a:cs typeface="+mj-lt"/>
              </a:rPr>
              <a:t>κυ</a:t>
            </a:r>
            <a:r>
              <a:rPr lang="en-GB" sz="3200" dirty="0">
                <a:ea typeface="+mj-lt"/>
                <a:cs typeface="+mj-lt"/>
              </a:rPr>
              <a:t>β</a:t>
            </a:r>
            <a:r>
              <a:rPr lang="en-GB" sz="3200" dirty="0" err="1">
                <a:ea typeface="+mj-lt"/>
                <a:cs typeface="+mj-lt"/>
              </a:rPr>
              <a:t>έρνηση</a:t>
            </a:r>
            <a:r>
              <a:rPr lang="en-GB" sz="3200" dirty="0">
                <a:ea typeface="+mj-lt"/>
                <a:cs typeface="+mj-lt"/>
              </a:rPr>
              <a:t> π</a:t>
            </a:r>
            <a:r>
              <a:rPr lang="en-GB" sz="3200" dirty="0" err="1">
                <a:ea typeface="+mj-lt"/>
                <a:cs typeface="+mj-lt"/>
              </a:rPr>
              <a:t>ροσ</a:t>
            </a:r>
            <a:r>
              <a:rPr lang="en-GB" sz="3200" dirty="0">
                <a:ea typeface="+mj-lt"/>
                <a:cs typeface="+mj-lt"/>
              </a:rPr>
              <a:t>πα</a:t>
            </a:r>
            <a:r>
              <a:rPr lang="en-GB" sz="3200" dirty="0" err="1">
                <a:ea typeface="+mj-lt"/>
                <a:cs typeface="+mj-lt"/>
              </a:rPr>
              <a:t>θεί</a:t>
            </a:r>
            <a:r>
              <a:rPr lang="en-GB" sz="3200" dirty="0">
                <a:ea typeface="+mj-lt"/>
                <a:cs typeface="+mj-lt"/>
              </a:rPr>
              <a:t> να απ</a:t>
            </a:r>
            <a:r>
              <a:rPr lang="en-GB" sz="3200" dirty="0" err="1">
                <a:ea typeface="+mj-lt"/>
                <a:cs typeface="+mj-lt"/>
              </a:rPr>
              <a:t>οτρέψει</a:t>
            </a:r>
            <a:r>
              <a:rPr lang="en-GB" sz="3200" dirty="0">
                <a:ea typeface="+mj-lt"/>
                <a:cs typeface="+mj-lt"/>
              </a:rPr>
              <a:t> </a:t>
            </a:r>
            <a:r>
              <a:rPr lang="en-GB" sz="3200" dirty="0" err="1">
                <a:ea typeface="+mj-lt"/>
                <a:cs typeface="+mj-lt"/>
              </a:rPr>
              <a:t>την</a:t>
            </a:r>
            <a:r>
              <a:rPr lang="en-GB" sz="3200" dirty="0">
                <a:ea typeface="+mj-lt"/>
                <a:cs typeface="+mj-lt"/>
              </a:rPr>
              <a:t> </a:t>
            </a:r>
            <a:r>
              <a:rPr lang="en-GB" sz="3200" dirty="0" err="1">
                <a:ea typeface="+mj-lt"/>
                <a:cs typeface="+mj-lt"/>
              </a:rPr>
              <a:t>εκτέλεσή</a:t>
            </a:r>
            <a:r>
              <a:rPr lang="en-GB" sz="3200" dirty="0">
                <a:ea typeface="+mj-lt"/>
                <a:cs typeface="+mj-lt"/>
              </a:rPr>
              <a:t> </a:t>
            </a:r>
            <a:r>
              <a:rPr lang="en-GB" sz="3200" dirty="0" err="1">
                <a:ea typeface="+mj-lt"/>
                <a:cs typeface="+mj-lt"/>
              </a:rPr>
              <a:t>του</a:t>
            </a:r>
            <a:r>
              <a:rPr lang="en-GB" sz="3200" dirty="0">
                <a:ea typeface="+mj-lt"/>
                <a:cs typeface="+mj-lt"/>
              </a:rPr>
              <a:t>. Η </a:t>
            </a:r>
            <a:r>
              <a:rPr lang="en-GB" sz="3200" dirty="0" err="1">
                <a:ea typeface="+mj-lt"/>
                <a:cs typeface="+mj-lt"/>
              </a:rPr>
              <a:t>Κυ</a:t>
            </a:r>
            <a:r>
              <a:rPr lang="en-GB" sz="3200" dirty="0">
                <a:ea typeface="+mj-lt"/>
                <a:cs typeface="+mj-lt"/>
              </a:rPr>
              <a:t>π</a:t>
            </a:r>
            <a:r>
              <a:rPr lang="en-GB" sz="3200" dirty="0" err="1">
                <a:ea typeface="+mj-lt"/>
                <a:cs typeface="+mj-lt"/>
              </a:rPr>
              <a:t>ρι</a:t>
            </a:r>
            <a:r>
              <a:rPr lang="en-GB" sz="3200" dirty="0">
                <a:ea typeface="+mj-lt"/>
                <a:cs typeface="+mj-lt"/>
              </a:rPr>
              <a:t>α</a:t>
            </a:r>
            <a:r>
              <a:rPr lang="en-GB" sz="3200" dirty="0" err="1">
                <a:ea typeface="+mj-lt"/>
                <a:cs typeface="+mj-lt"/>
              </a:rPr>
              <a:t>κή</a:t>
            </a:r>
            <a:r>
              <a:rPr lang="en-GB" sz="3200" dirty="0">
                <a:ea typeface="+mj-lt"/>
                <a:cs typeface="+mj-lt"/>
              </a:rPr>
              <a:t> α</a:t>
            </a:r>
            <a:r>
              <a:rPr lang="en-GB" sz="3200" dirty="0" err="1">
                <a:ea typeface="+mj-lt"/>
                <a:cs typeface="+mj-lt"/>
              </a:rPr>
              <a:t>δελφότητ</a:t>
            </a:r>
            <a:r>
              <a:rPr lang="en-GB" sz="3200" dirty="0">
                <a:ea typeface="+mj-lt"/>
                <a:cs typeface="+mj-lt"/>
              </a:rPr>
              <a:t>α </a:t>
            </a:r>
            <a:r>
              <a:rPr lang="en-GB" sz="3200" dirty="0" err="1">
                <a:ea typeface="+mj-lt"/>
                <a:cs typeface="+mj-lt"/>
              </a:rPr>
              <a:t>Αθηνών</a:t>
            </a:r>
            <a:r>
              <a:rPr lang="en-GB" sz="3200" dirty="0">
                <a:ea typeface="+mj-lt"/>
                <a:cs typeface="+mj-lt"/>
              </a:rPr>
              <a:t> </a:t>
            </a:r>
            <a:r>
              <a:rPr lang="en-GB" sz="3200" dirty="0" err="1">
                <a:ea typeface="+mj-lt"/>
                <a:cs typeface="+mj-lt"/>
              </a:rPr>
              <a:t>ζητά</a:t>
            </a:r>
            <a:r>
              <a:rPr lang="en-GB" sz="3200" dirty="0">
                <a:ea typeface="+mj-lt"/>
                <a:cs typeface="+mj-lt"/>
              </a:rPr>
              <a:t> π</a:t>
            </a:r>
            <a:r>
              <a:rPr lang="en-GB" sz="3200" dirty="0" err="1">
                <a:ea typeface="+mj-lt"/>
                <a:cs typeface="+mj-lt"/>
              </a:rPr>
              <a:t>ροσω</a:t>
            </a:r>
            <a:r>
              <a:rPr lang="en-GB" sz="3200" dirty="0">
                <a:ea typeface="+mj-lt"/>
                <a:cs typeface="+mj-lt"/>
              </a:rPr>
              <a:t>π</a:t>
            </a:r>
            <a:r>
              <a:rPr lang="en-GB" sz="3200" dirty="0" err="1">
                <a:ea typeface="+mj-lt"/>
                <a:cs typeface="+mj-lt"/>
              </a:rPr>
              <a:t>ική</a:t>
            </a:r>
            <a:r>
              <a:rPr lang="en-GB" sz="3200" dirty="0">
                <a:ea typeface="+mj-lt"/>
                <a:cs typeface="+mj-lt"/>
              </a:rPr>
              <a:t> πα</a:t>
            </a:r>
            <a:r>
              <a:rPr lang="en-GB" sz="3200" dirty="0" err="1">
                <a:ea typeface="+mj-lt"/>
                <a:cs typeface="+mj-lt"/>
              </a:rPr>
              <a:t>ρέμ</a:t>
            </a:r>
            <a:r>
              <a:rPr lang="en-GB" sz="3200" dirty="0">
                <a:ea typeface="+mj-lt"/>
                <a:cs typeface="+mj-lt"/>
              </a:rPr>
              <a:t>βα</a:t>
            </a:r>
            <a:r>
              <a:rPr lang="en-GB" sz="3200" dirty="0" err="1">
                <a:ea typeface="+mj-lt"/>
                <a:cs typeface="+mj-lt"/>
              </a:rPr>
              <a:t>ση</a:t>
            </a:r>
            <a:r>
              <a:rPr lang="en-GB" sz="3200" dirty="0">
                <a:ea typeface="+mj-lt"/>
                <a:cs typeface="+mj-lt"/>
              </a:rPr>
              <a:t> </a:t>
            </a:r>
            <a:r>
              <a:rPr lang="en-GB" sz="3200" dirty="0" err="1">
                <a:ea typeface="+mj-lt"/>
                <a:cs typeface="+mj-lt"/>
              </a:rPr>
              <a:t>του</a:t>
            </a:r>
            <a:r>
              <a:rPr lang="en-GB" sz="3200" dirty="0">
                <a:ea typeface="+mj-lt"/>
                <a:cs typeface="+mj-lt"/>
              </a:rPr>
              <a:t> βα</a:t>
            </a:r>
            <a:r>
              <a:rPr lang="en-GB" sz="3200" dirty="0" err="1">
                <a:ea typeface="+mj-lt"/>
                <a:cs typeface="+mj-lt"/>
              </a:rPr>
              <a:t>σιλιά</a:t>
            </a:r>
            <a:r>
              <a:rPr lang="en-GB" sz="3200" dirty="0">
                <a:ea typeface="+mj-lt"/>
                <a:cs typeface="+mj-lt"/>
              </a:rPr>
              <a:t> </a:t>
            </a:r>
            <a:r>
              <a:rPr lang="en-GB" sz="3200" dirty="0">
                <a:ea typeface="+mj-lt"/>
                <a:cs typeface="+mj-lt"/>
                <a:hlinkClick r:id="rId2"/>
              </a:rPr>
              <a:t>Παύλου</a:t>
            </a:r>
            <a:r>
              <a:rPr lang="en-GB" sz="3200" dirty="0">
                <a:ea typeface="+mj-lt"/>
                <a:cs typeface="+mj-lt"/>
              </a:rPr>
              <a:t>. Η </a:t>
            </a:r>
            <a:r>
              <a:rPr lang="en-GB" sz="3200" dirty="0">
                <a:ea typeface="+mj-lt"/>
                <a:cs typeface="+mj-lt"/>
                <a:hlinkClick r:id="rId3"/>
              </a:rPr>
              <a:t>Βουλή των Ελλήνων</a:t>
            </a:r>
            <a:r>
              <a:rPr lang="en-GB" sz="3200" dirty="0">
                <a:ea typeface="+mj-lt"/>
                <a:cs typeface="+mj-lt"/>
              </a:rPr>
              <a:t> </a:t>
            </a:r>
            <a:r>
              <a:rPr lang="en-GB" sz="3200" dirty="0" err="1">
                <a:ea typeface="+mj-lt"/>
                <a:cs typeface="+mj-lt"/>
              </a:rPr>
              <a:t>στέλνει</a:t>
            </a:r>
            <a:r>
              <a:rPr lang="en-GB" sz="3200" dirty="0">
                <a:ea typeface="+mj-lt"/>
                <a:cs typeface="+mj-lt"/>
              </a:rPr>
              <a:t> </a:t>
            </a:r>
            <a:r>
              <a:rPr lang="en-GB" sz="3200" dirty="0" err="1">
                <a:ea typeface="+mj-lt"/>
                <a:cs typeface="+mj-lt"/>
              </a:rPr>
              <a:t>τηλεγρ</a:t>
            </a:r>
            <a:r>
              <a:rPr lang="en-GB" sz="3200" dirty="0">
                <a:ea typeface="+mj-lt"/>
                <a:cs typeface="+mj-lt"/>
              </a:rPr>
              <a:t>α</a:t>
            </a:r>
            <a:r>
              <a:rPr lang="en-GB" sz="3200" dirty="0" err="1">
                <a:ea typeface="+mj-lt"/>
                <a:cs typeface="+mj-lt"/>
              </a:rPr>
              <a:t>φήμ</a:t>
            </a:r>
            <a:r>
              <a:rPr lang="en-GB" sz="3200" dirty="0">
                <a:ea typeface="+mj-lt"/>
                <a:cs typeface="+mj-lt"/>
              </a:rPr>
              <a:t>ατα π</a:t>
            </a:r>
            <a:r>
              <a:rPr lang="en-GB" sz="3200" dirty="0" err="1">
                <a:ea typeface="+mj-lt"/>
                <a:cs typeface="+mj-lt"/>
              </a:rPr>
              <a:t>ρος</a:t>
            </a:r>
            <a:r>
              <a:rPr lang="en-GB" sz="3200" dirty="0">
                <a:ea typeface="+mj-lt"/>
                <a:cs typeface="+mj-lt"/>
              </a:rPr>
              <a:t> </a:t>
            </a:r>
            <a:r>
              <a:rPr lang="en-GB" sz="3200" dirty="0" err="1">
                <a:ea typeface="+mj-lt"/>
                <a:cs typeface="+mj-lt"/>
              </a:rPr>
              <a:t>την</a:t>
            </a:r>
            <a:r>
              <a:rPr lang="en-GB" sz="3200" dirty="0">
                <a:ea typeface="+mj-lt"/>
                <a:cs typeface="+mj-lt"/>
              </a:rPr>
              <a:t> </a:t>
            </a:r>
            <a:r>
              <a:rPr lang="en-GB" sz="3200" dirty="0">
                <a:ea typeface="+mj-lt"/>
                <a:cs typeface="+mj-lt"/>
                <a:hlinkClick r:id="rId4"/>
              </a:rPr>
              <a:t>Βουλή των Κοινοτήτων</a:t>
            </a:r>
            <a:r>
              <a:rPr lang="en-GB" sz="3200" dirty="0">
                <a:ea typeface="+mj-lt"/>
                <a:cs typeface="+mj-lt"/>
              </a:rPr>
              <a:t> και τα </a:t>
            </a:r>
            <a:r>
              <a:rPr lang="en-GB" sz="3200" dirty="0">
                <a:ea typeface="+mj-lt"/>
                <a:cs typeface="+mj-lt"/>
                <a:hlinkClick r:id="rId5"/>
              </a:rPr>
              <a:t>Ηνωμένα Έθνη</a:t>
            </a:r>
            <a:r>
              <a:rPr lang="en-GB" sz="3200" dirty="0">
                <a:ea typeface="+mj-lt"/>
                <a:cs typeface="+mj-lt"/>
              </a:rPr>
              <a:t>. Ο </a:t>
            </a:r>
            <a:r>
              <a:rPr lang="en-GB" sz="3200" dirty="0">
                <a:ea typeface="+mj-lt"/>
                <a:cs typeface="+mj-lt"/>
                <a:hlinkClick r:id="rId6"/>
              </a:rPr>
              <a:t>Αρχιεπίσκοπος Δωρόθεος</a:t>
            </a:r>
            <a:r>
              <a:rPr lang="en-GB" sz="3200" dirty="0">
                <a:ea typeface="+mj-lt"/>
                <a:cs typeface="+mj-lt"/>
              </a:rPr>
              <a:t>, ο </a:t>
            </a:r>
            <a:r>
              <a:rPr lang="en-GB" sz="3200" dirty="0" err="1">
                <a:ea typeface="+mj-lt"/>
                <a:cs typeface="+mj-lt"/>
              </a:rPr>
              <a:t>Χωρε</a:t>
            </a:r>
            <a:r>
              <a:rPr lang="en-GB" sz="3200" dirty="0">
                <a:ea typeface="+mj-lt"/>
                <a:cs typeface="+mj-lt"/>
              </a:rPr>
              <a:t>π</a:t>
            </a:r>
            <a:r>
              <a:rPr lang="en-GB" sz="3200" dirty="0" err="1">
                <a:ea typeface="+mj-lt"/>
                <a:cs typeface="+mj-lt"/>
              </a:rPr>
              <a:t>ίσκο</a:t>
            </a:r>
            <a:r>
              <a:rPr lang="en-GB" sz="3200" dirty="0">
                <a:ea typeface="+mj-lt"/>
                <a:cs typeface="+mj-lt"/>
              </a:rPr>
              <a:t>π</a:t>
            </a:r>
            <a:r>
              <a:rPr lang="en-GB" sz="3200" dirty="0" err="1">
                <a:ea typeface="+mj-lt"/>
                <a:cs typeface="+mj-lt"/>
              </a:rPr>
              <a:t>ος</a:t>
            </a:r>
            <a:r>
              <a:rPr lang="en-GB" sz="3200" dirty="0">
                <a:ea typeface="+mj-lt"/>
                <a:cs typeface="+mj-lt"/>
              </a:rPr>
              <a:t> Σαλα</a:t>
            </a:r>
            <a:r>
              <a:rPr lang="en-GB" sz="3200" dirty="0" err="1">
                <a:ea typeface="+mj-lt"/>
                <a:cs typeface="+mj-lt"/>
              </a:rPr>
              <a:t>μίνος</a:t>
            </a:r>
            <a:r>
              <a:rPr lang="en-GB" sz="3200" dirty="0">
                <a:ea typeface="+mj-lt"/>
                <a:cs typeface="+mj-lt"/>
              </a:rPr>
              <a:t> </a:t>
            </a:r>
            <a:r>
              <a:rPr lang="en-GB" sz="3200" dirty="0" err="1">
                <a:ea typeface="+mj-lt"/>
                <a:cs typeface="+mj-lt"/>
              </a:rPr>
              <a:t>Γεννάδιος</a:t>
            </a:r>
            <a:r>
              <a:rPr lang="en-GB" sz="3200" dirty="0">
                <a:ea typeface="+mj-lt"/>
                <a:cs typeface="+mj-lt"/>
              </a:rPr>
              <a:t>, ο </a:t>
            </a:r>
            <a:r>
              <a:rPr lang="en-GB" sz="3200" dirty="0" err="1">
                <a:ea typeface="+mj-lt"/>
                <a:cs typeface="+mj-lt"/>
              </a:rPr>
              <a:t>δήμ</a:t>
            </a:r>
            <a:r>
              <a:rPr lang="en-GB" sz="3200" dirty="0">
                <a:ea typeface="+mj-lt"/>
                <a:cs typeface="+mj-lt"/>
              </a:rPr>
              <a:t>α</a:t>
            </a:r>
            <a:r>
              <a:rPr lang="en-GB" sz="3200" dirty="0" err="1">
                <a:ea typeface="+mj-lt"/>
                <a:cs typeface="+mj-lt"/>
              </a:rPr>
              <a:t>ρχος</a:t>
            </a:r>
            <a:r>
              <a:rPr lang="en-GB" sz="3200" dirty="0">
                <a:ea typeface="+mj-lt"/>
                <a:cs typeface="+mj-lt"/>
              </a:rPr>
              <a:t> </a:t>
            </a:r>
            <a:r>
              <a:rPr lang="en-GB" sz="3200" dirty="0" err="1">
                <a:ea typeface="+mj-lt"/>
                <a:cs typeface="+mj-lt"/>
              </a:rPr>
              <a:t>Λευκωσί</a:t>
            </a:r>
            <a:r>
              <a:rPr lang="en-GB" sz="3200" dirty="0">
                <a:ea typeface="+mj-lt"/>
                <a:cs typeface="+mj-lt"/>
              </a:rPr>
              <a:t>ας κ. </a:t>
            </a:r>
            <a:r>
              <a:rPr lang="en-GB" sz="3200" dirty="0" err="1">
                <a:ea typeface="+mj-lt"/>
                <a:cs typeface="+mj-lt"/>
              </a:rPr>
              <a:t>Δέρδης</a:t>
            </a:r>
            <a:r>
              <a:rPr lang="en-GB" sz="3200" dirty="0">
                <a:ea typeface="+mj-lt"/>
                <a:cs typeface="+mj-lt"/>
              </a:rPr>
              <a:t>, 40 </a:t>
            </a:r>
            <a:r>
              <a:rPr lang="en-GB" sz="3200" dirty="0" err="1">
                <a:ea typeface="+mj-lt"/>
                <a:cs typeface="+mj-lt"/>
              </a:rPr>
              <a:t>Εργ</a:t>
            </a:r>
            <a:r>
              <a:rPr lang="en-GB" sz="3200" dirty="0">
                <a:ea typeface="+mj-lt"/>
                <a:cs typeface="+mj-lt"/>
              </a:rPr>
              <a:t>α</a:t>
            </a:r>
            <a:r>
              <a:rPr lang="en-GB" sz="3200" dirty="0" err="1">
                <a:ea typeface="+mj-lt"/>
                <a:cs typeface="+mj-lt"/>
              </a:rPr>
              <a:t>τικοί</a:t>
            </a:r>
            <a:r>
              <a:rPr lang="en-GB" sz="3200" dirty="0">
                <a:ea typeface="+mj-lt"/>
                <a:cs typeface="+mj-lt"/>
              </a:rPr>
              <a:t> </a:t>
            </a:r>
            <a:r>
              <a:rPr lang="en-GB" sz="3200" dirty="0" err="1">
                <a:ea typeface="+mj-lt"/>
                <a:cs typeface="+mj-lt"/>
              </a:rPr>
              <a:t>Άγγλοι</a:t>
            </a:r>
            <a:r>
              <a:rPr lang="en-GB" sz="3200" dirty="0">
                <a:ea typeface="+mj-lt"/>
                <a:cs typeface="+mj-lt"/>
              </a:rPr>
              <a:t> β</a:t>
            </a:r>
            <a:r>
              <a:rPr lang="en-GB" sz="3200" dirty="0" err="1">
                <a:ea typeface="+mj-lt"/>
                <a:cs typeface="+mj-lt"/>
              </a:rPr>
              <a:t>ουλευτές</a:t>
            </a:r>
            <a:r>
              <a:rPr lang="en-GB" sz="3200" dirty="0">
                <a:ea typeface="+mj-lt"/>
                <a:cs typeface="+mj-lt"/>
              </a:rPr>
              <a:t>, </a:t>
            </a:r>
            <a:r>
              <a:rPr lang="en-GB" sz="3200" dirty="0" err="1">
                <a:ea typeface="+mj-lt"/>
                <a:cs typeface="+mj-lt"/>
              </a:rPr>
              <a:t>συντεχνίες</a:t>
            </a:r>
            <a:r>
              <a:rPr lang="en-GB" sz="3200" dirty="0">
                <a:ea typeface="+mj-lt"/>
                <a:cs typeface="+mj-lt"/>
              </a:rPr>
              <a:t>, ο </a:t>
            </a:r>
            <a:r>
              <a:rPr lang="en-GB" sz="3200" dirty="0" err="1">
                <a:ea typeface="+mj-lt"/>
                <a:cs typeface="+mj-lt"/>
              </a:rPr>
              <a:t>Αρχιε</a:t>
            </a:r>
            <a:r>
              <a:rPr lang="en-GB" sz="3200" dirty="0">
                <a:ea typeface="+mj-lt"/>
                <a:cs typeface="+mj-lt"/>
              </a:rPr>
              <a:t>π</a:t>
            </a:r>
            <a:r>
              <a:rPr lang="en-GB" sz="3200" dirty="0" err="1">
                <a:ea typeface="+mj-lt"/>
                <a:cs typeface="+mj-lt"/>
              </a:rPr>
              <a:t>ίσκο</a:t>
            </a:r>
            <a:r>
              <a:rPr lang="en-GB" sz="3200" dirty="0">
                <a:ea typeface="+mj-lt"/>
                <a:cs typeface="+mj-lt"/>
              </a:rPr>
              <a:t>π</a:t>
            </a:r>
            <a:r>
              <a:rPr lang="en-GB" sz="3200" dirty="0" err="1">
                <a:ea typeface="+mj-lt"/>
                <a:cs typeface="+mj-lt"/>
              </a:rPr>
              <a:t>ος</a:t>
            </a:r>
            <a:r>
              <a:rPr lang="en-GB" sz="3200" dirty="0">
                <a:ea typeface="+mj-lt"/>
                <a:cs typeface="+mj-lt"/>
              </a:rPr>
              <a:t> </a:t>
            </a:r>
            <a:r>
              <a:rPr lang="en-GB" sz="3200" dirty="0" err="1">
                <a:ea typeface="+mj-lt"/>
                <a:cs typeface="+mj-lt"/>
              </a:rPr>
              <a:t>Νοτίου</a:t>
            </a:r>
            <a:r>
              <a:rPr lang="en-GB" sz="3200" dirty="0">
                <a:ea typeface="+mj-lt"/>
                <a:cs typeface="+mj-lt"/>
              </a:rPr>
              <a:t> </a:t>
            </a:r>
            <a:r>
              <a:rPr lang="en-GB" sz="3200" dirty="0" err="1">
                <a:ea typeface="+mj-lt"/>
                <a:cs typeface="+mj-lt"/>
              </a:rPr>
              <a:t>Αφρικής</a:t>
            </a:r>
            <a:r>
              <a:rPr lang="en-GB" sz="3200" dirty="0">
                <a:ea typeface="+mj-lt"/>
                <a:cs typeface="+mj-lt"/>
              </a:rPr>
              <a:t> </a:t>
            </a:r>
            <a:r>
              <a:rPr lang="en-GB" sz="3200" dirty="0" err="1">
                <a:ea typeface="+mj-lt"/>
                <a:cs typeface="+mj-lt"/>
              </a:rPr>
              <a:t>Νικόδημος</a:t>
            </a:r>
            <a:r>
              <a:rPr lang="en-GB" sz="3200" dirty="0">
                <a:ea typeface="+mj-lt"/>
                <a:cs typeface="+mj-lt"/>
              </a:rPr>
              <a:t>, ο </a:t>
            </a:r>
            <a:r>
              <a:rPr lang="en-GB" sz="3200" dirty="0" err="1">
                <a:ea typeface="+mj-lt"/>
                <a:cs typeface="+mj-lt"/>
              </a:rPr>
              <a:t>Αμερικ</a:t>
            </a:r>
            <a:r>
              <a:rPr lang="en-GB" sz="3200" dirty="0">
                <a:ea typeface="+mj-lt"/>
                <a:cs typeface="+mj-lt"/>
              </a:rPr>
              <a:t>α</a:t>
            </a:r>
            <a:r>
              <a:rPr lang="en-GB" sz="3200" dirty="0" err="1">
                <a:ea typeface="+mj-lt"/>
                <a:cs typeface="+mj-lt"/>
              </a:rPr>
              <a:t>νός</a:t>
            </a:r>
            <a:r>
              <a:rPr lang="en-GB" sz="3200" dirty="0">
                <a:ea typeface="+mj-lt"/>
                <a:cs typeface="+mj-lt"/>
              </a:rPr>
              <a:t> </a:t>
            </a:r>
            <a:r>
              <a:rPr lang="en-GB" sz="3200" dirty="0" err="1">
                <a:ea typeface="+mj-lt"/>
                <a:cs typeface="+mj-lt"/>
              </a:rPr>
              <a:t>Γερουσι</a:t>
            </a:r>
            <a:r>
              <a:rPr lang="en-GB" sz="3200" dirty="0">
                <a:ea typeface="+mj-lt"/>
                <a:cs typeface="+mj-lt"/>
              </a:rPr>
              <a:t>α</a:t>
            </a:r>
            <a:r>
              <a:rPr lang="en-GB" sz="3200" dirty="0" err="1">
                <a:ea typeface="+mj-lt"/>
                <a:cs typeface="+mj-lt"/>
              </a:rPr>
              <a:t>στής</a:t>
            </a:r>
            <a:r>
              <a:rPr lang="en-GB" sz="3200" dirty="0">
                <a:ea typeface="+mj-lt"/>
                <a:cs typeface="+mj-lt"/>
              </a:rPr>
              <a:t> Fulton, απ</a:t>
            </a:r>
            <a:r>
              <a:rPr lang="en-GB" sz="3200" dirty="0" err="1">
                <a:ea typeface="+mj-lt"/>
                <a:cs typeface="+mj-lt"/>
              </a:rPr>
              <a:t>λοί</a:t>
            </a:r>
            <a:r>
              <a:rPr lang="en-GB" sz="3200" dirty="0">
                <a:ea typeface="+mj-lt"/>
                <a:cs typeface="+mj-lt"/>
              </a:rPr>
              <a:t> π</a:t>
            </a:r>
            <a:r>
              <a:rPr lang="en-GB" sz="3200" dirty="0" err="1">
                <a:ea typeface="+mj-lt"/>
                <a:cs typeface="+mj-lt"/>
              </a:rPr>
              <a:t>ολίτες</a:t>
            </a:r>
            <a:r>
              <a:rPr lang="en-GB" sz="3200" dirty="0">
                <a:ea typeface="+mj-lt"/>
                <a:cs typeface="+mj-lt"/>
              </a:rPr>
              <a:t> π</a:t>
            </a:r>
            <a:r>
              <a:rPr lang="en-GB" sz="3200" dirty="0" err="1">
                <a:ea typeface="+mj-lt"/>
                <a:cs typeface="+mj-lt"/>
              </a:rPr>
              <a:t>ροσ</a:t>
            </a:r>
            <a:r>
              <a:rPr lang="en-GB" sz="3200" dirty="0">
                <a:ea typeface="+mj-lt"/>
                <a:cs typeface="+mj-lt"/>
              </a:rPr>
              <a:t>πα</a:t>
            </a:r>
            <a:r>
              <a:rPr lang="en-GB" sz="3200" dirty="0" err="1">
                <a:ea typeface="+mj-lt"/>
                <a:cs typeface="+mj-lt"/>
              </a:rPr>
              <a:t>θούν</a:t>
            </a:r>
            <a:r>
              <a:rPr lang="en-GB" sz="3200" dirty="0">
                <a:ea typeface="+mj-lt"/>
                <a:cs typeface="+mj-lt"/>
              </a:rPr>
              <a:t> να ματα</a:t>
            </a:r>
            <a:r>
              <a:rPr lang="en-GB" sz="3200" dirty="0" err="1">
                <a:ea typeface="+mj-lt"/>
                <a:cs typeface="+mj-lt"/>
              </a:rPr>
              <a:t>ιώσουν</a:t>
            </a:r>
            <a:r>
              <a:rPr lang="en-GB" sz="3200" dirty="0">
                <a:ea typeface="+mj-lt"/>
                <a:cs typeface="+mj-lt"/>
              </a:rPr>
              <a:t> α</a:t>
            </a:r>
            <a:r>
              <a:rPr lang="en-GB" sz="3200" dirty="0" err="1">
                <a:ea typeface="+mj-lt"/>
                <a:cs typeface="+mj-lt"/>
              </a:rPr>
              <a:t>υτή</a:t>
            </a:r>
            <a:r>
              <a:rPr lang="en-GB" sz="3200" dirty="0">
                <a:ea typeface="+mj-lt"/>
                <a:cs typeface="+mj-lt"/>
              </a:rPr>
              <a:t> </a:t>
            </a:r>
            <a:r>
              <a:rPr lang="en-GB" sz="3200" dirty="0" err="1">
                <a:ea typeface="+mj-lt"/>
                <a:cs typeface="+mj-lt"/>
              </a:rPr>
              <a:t>την</a:t>
            </a:r>
            <a:r>
              <a:rPr lang="en-GB" sz="3200" dirty="0">
                <a:ea typeface="+mj-lt"/>
                <a:cs typeface="+mj-lt"/>
              </a:rPr>
              <a:t> </a:t>
            </a:r>
            <a:r>
              <a:rPr lang="en-GB" sz="3200" dirty="0" err="1">
                <a:ea typeface="+mj-lt"/>
                <a:cs typeface="+mj-lt"/>
              </a:rPr>
              <a:t>εκτέλεση</a:t>
            </a:r>
            <a:r>
              <a:rPr lang="en-GB" sz="3200" dirty="0">
                <a:ea typeface="+mj-lt"/>
                <a:cs typeface="+mj-lt"/>
              </a:rPr>
              <a:t>. Ο </a:t>
            </a:r>
            <a:r>
              <a:rPr lang="en-GB" sz="3200" dirty="0" err="1">
                <a:ea typeface="+mj-lt"/>
                <a:cs typeface="+mj-lt"/>
              </a:rPr>
              <a:t>Χάρτινγκ</a:t>
            </a:r>
            <a:r>
              <a:rPr lang="en-GB" sz="3200" dirty="0">
                <a:ea typeface="+mj-lt"/>
                <a:cs typeface="+mj-lt"/>
              </a:rPr>
              <a:t> </a:t>
            </a:r>
            <a:r>
              <a:rPr lang="en-GB" sz="3200" dirty="0" err="1">
                <a:ea typeface="+mj-lt"/>
                <a:cs typeface="+mj-lt"/>
              </a:rPr>
              <a:t>όμως</a:t>
            </a:r>
            <a:r>
              <a:rPr lang="en-GB" sz="3200" dirty="0">
                <a:ea typeface="+mj-lt"/>
                <a:cs typeface="+mj-lt"/>
              </a:rPr>
              <a:t> και η </a:t>
            </a:r>
            <a:r>
              <a:rPr lang="en-GB" sz="3200" dirty="0" err="1">
                <a:ea typeface="+mj-lt"/>
                <a:cs typeface="+mj-lt"/>
              </a:rPr>
              <a:t>Αγγλική</a:t>
            </a:r>
            <a:r>
              <a:rPr lang="en-GB" sz="3200" dirty="0">
                <a:ea typeface="+mj-lt"/>
                <a:cs typeface="+mj-lt"/>
              </a:rPr>
              <a:t> </a:t>
            </a:r>
            <a:r>
              <a:rPr lang="en-GB" sz="3200" dirty="0" err="1">
                <a:ea typeface="+mj-lt"/>
                <a:cs typeface="+mj-lt"/>
              </a:rPr>
              <a:t>δι</a:t>
            </a:r>
            <a:r>
              <a:rPr lang="en-GB" sz="3200" dirty="0">
                <a:ea typeface="+mj-lt"/>
                <a:cs typeface="+mj-lt"/>
              </a:rPr>
              <a:t>π</a:t>
            </a:r>
            <a:r>
              <a:rPr lang="en-GB" sz="3200" dirty="0" err="1">
                <a:ea typeface="+mj-lt"/>
                <a:cs typeface="+mj-lt"/>
              </a:rPr>
              <a:t>λωμ</a:t>
            </a:r>
            <a:r>
              <a:rPr lang="en-GB" sz="3200" dirty="0">
                <a:ea typeface="+mj-lt"/>
                <a:cs typeface="+mj-lt"/>
              </a:rPr>
              <a:t>α</a:t>
            </a:r>
            <a:r>
              <a:rPr lang="en-GB" sz="3200" dirty="0" err="1">
                <a:ea typeface="+mj-lt"/>
                <a:cs typeface="+mj-lt"/>
              </a:rPr>
              <a:t>τί</a:t>
            </a:r>
            <a:r>
              <a:rPr lang="en-GB" sz="3200" dirty="0">
                <a:ea typeface="+mj-lt"/>
                <a:cs typeface="+mj-lt"/>
              </a:rPr>
              <a:t>α απ</a:t>
            </a:r>
            <a:r>
              <a:rPr lang="en-GB" sz="3200" dirty="0" err="1">
                <a:ea typeface="+mj-lt"/>
                <a:cs typeface="+mj-lt"/>
              </a:rPr>
              <a:t>ορρί</a:t>
            </a:r>
            <a:r>
              <a:rPr lang="en-GB" sz="3200" dirty="0">
                <a:ea typeface="+mj-lt"/>
                <a:cs typeface="+mj-lt"/>
              </a:rPr>
              <a:t>π</a:t>
            </a:r>
            <a:r>
              <a:rPr lang="en-GB" sz="3200" dirty="0" err="1">
                <a:ea typeface="+mj-lt"/>
                <a:cs typeface="+mj-lt"/>
              </a:rPr>
              <a:t>τει</a:t>
            </a:r>
            <a:r>
              <a:rPr lang="en-GB" sz="3200" dirty="0">
                <a:ea typeface="+mj-lt"/>
                <a:cs typeface="+mj-lt"/>
              </a:rPr>
              <a:t> </a:t>
            </a:r>
            <a:r>
              <a:rPr lang="en-GB" sz="3200" dirty="0" err="1">
                <a:ea typeface="+mj-lt"/>
                <a:cs typeface="+mj-lt"/>
              </a:rPr>
              <a:t>την</a:t>
            </a:r>
            <a:r>
              <a:rPr lang="en-GB" sz="3200" dirty="0">
                <a:ea typeface="+mj-lt"/>
                <a:cs typeface="+mj-lt"/>
              </a:rPr>
              <a:t> απ</a:t>
            </a:r>
            <a:r>
              <a:rPr lang="en-GB" sz="3200" dirty="0" err="1">
                <a:ea typeface="+mj-lt"/>
                <a:cs typeface="+mj-lt"/>
              </a:rPr>
              <a:t>ονομή</a:t>
            </a:r>
            <a:r>
              <a:rPr lang="en-GB" sz="3200" dirty="0">
                <a:ea typeface="+mj-lt"/>
                <a:cs typeface="+mj-lt"/>
              </a:rPr>
              <a:t> </a:t>
            </a:r>
            <a:r>
              <a:rPr lang="en-GB" sz="3200" dirty="0" err="1">
                <a:ea typeface="+mj-lt"/>
                <a:cs typeface="+mj-lt"/>
              </a:rPr>
              <a:t>χάριτος</a:t>
            </a:r>
            <a:r>
              <a:rPr lang="en-GB" sz="3200" dirty="0">
                <a:ea typeface="+mj-lt"/>
                <a:cs typeface="+mj-lt"/>
              </a:rPr>
              <a:t>.</a:t>
            </a:r>
            <a:endParaRPr lang="en-US" sz="3200">
              <a:cs typeface="Calibri Light"/>
            </a:endParaRPr>
          </a:p>
        </p:txBody>
      </p:sp>
    </p:spTree>
    <p:extLst>
      <p:ext uri="{BB962C8B-B14F-4D97-AF65-F5344CB8AC3E}">
        <p14:creationId xmlns:p14="http://schemas.microsoft.com/office/powerpoint/2010/main" val="26972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6">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8">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ight Triangle 10">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2" descr="A picture containing text, person, newspaper&#10;&#10;Description automatically generated">
            <a:extLst>
              <a:ext uri="{FF2B5EF4-FFF2-40B4-BE49-F238E27FC236}">
                <a16:creationId xmlns:a16="http://schemas.microsoft.com/office/drawing/2014/main" id="{56402D8D-66AE-6CF0-CF08-FFB9DC97B540}"/>
              </a:ext>
            </a:extLst>
          </p:cNvPr>
          <p:cNvPicPr>
            <a:picLocks noChangeAspect="1"/>
          </p:cNvPicPr>
          <p:nvPr/>
        </p:nvPicPr>
        <p:blipFill>
          <a:blip r:embed="rId2"/>
          <a:stretch>
            <a:fillRect/>
          </a:stretch>
        </p:blipFill>
        <p:spPr>
          <a:xfrm>
            <a:off x="962163" y="994186"/>
            <a:ext cx="7746709" cy="4828054"/>
          </a:xfrm>
          <a:prstGeom prst="rect">
            <a:avLst/>
          </a:prstGeom>
        </p:spPr>
      </p:pic>
    </p:spTree>
    <p:extLst>
      <p:ext uri="{BB962C8B-B14F-4D97-AF65-F5344CB8AC3E}">
        <p14:creationId xmlns:p14="http://schemas.microsoft.com/office/powerpoint/2010/main" val="41215378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Ευαγόρας Παλληκαρίδης</vt:lpstr>
      <vt:lpstr>Ο Ευαγόρας Παλληκαρίδης  γεννήθηκε στην Τσάδα της Πάφου, στις 26 Φεβρουαρίου 1938. Ήταν το τέταρτο παιδί της οικογένειας του Μιλτιάδη.   Πέρασε τις 6 τάξεις του Δημοτικού σχολείου με άριστα. Την 1η Απριλίου 1953, ο Ευαγόρας πρωταγωνιστεί σε διάφορες διαδηλώσεις κατά των Άγγλων. </vt:lpstr>
      <vt:lpstr>PowerPoint Presentation</vt:lpstr>
      <vt:lpstr>Σε ηλικία 17 χρόνων, ο Ευαγόρας Παλληκαρίδης εγκατέλειψε το σχολείο και εντάχθηκε στις αντάρτικες ομάδες της ΕΟΚΑ. Στις 17 Νοεμβρίου 1955 οι μαθητές του Γυμνασίου συγκεντρώθηκαν και προετοίμαζαν μια διαδήλωση από τις γνωστές που οργάνωνε η ΑΝΕ (Άλκιμος Νεολαία ΕΟΚΑ) ως αντιπερισπασμό. Οι στρατιώτες είχαν διαταγή να πυροβολήσουν αδιάκριτα τους διαδηλωτές. Ο Ευαγόρας συλλαμβάνεται και οδηγείται στο δικαστήριο με την κατηγορία ότι συμμετείχε παράνομα σε οχλαγωγίες. Ο Ευαγόρας δεν παραδέχτηκε την κατηγορία και η δίκη αναβλήθηκε για τις 6 Δεκεμβρίου. Ήταν η αρχή του τέλους. Μια μέρα πριν τη δίκη, μπαίνει κρυφά στο σχολείο και αφήνει στην έδρα ένα σημείωμα   </vt:lpstr>
      <vt:lpstr>Παλιοί συμμαθηταί, Αυτή την ώρα κάποιος λείπει ανάμεσά σας, κάποιος που φεύγει αναζητώντας λίγο ελεύθερο αέρα, κάποιος που μπορεί να μη τον ξαναδείτε παρά μόνο νεκρό. Μην κλάψετε στον τάφο του, Δεν κάνει να τον κλαίτε. Λίγα λουλούδια του Μαγιού σκορπάτε του στον τάφο. Του φτάνει αυτό ΜΟΝΑΧΑ. Θα πάρω μιαν ανηφοριά θα πάρω μονοπάτια να βρω τα σκαλοπάτια που παν στη Λευτεριά. Θ΄ αφήσω αδέλφια συγγενείς, τη μάνα, τον πατέρα μεσ΄ τα λαγκάδια πέρα και στις βουνοπλαγιές. Ψάχνοντας για τη Λευτεριά θα ΄χω παρέα μόνη κατάλευκο το χιόνι, βουνά και ρεματιές. Τώρα κι αν είναι χειμωνιά, θα ΄ρθει το καλοκαίρι Τη Λευτεριά να φέρει σε πόλεις και χωριά. Θα πάρω μιαν ανηφοριά θα πάρω μονοπάτια να βρω τα σκαλοπάτια που παν στη Λευτεριά. Τα σκαλοπάτια θ΄ ανεβώ, θα μπω σ΄ ενα παλάτι, το ξέρω θαν απάτη, δεν θαν αληθινό. Μεσ΄ το παλάτι θα γυρνώ ώσπου να βρω τον θρόνο, </vt:lpstr>
      <vt:lpstr>Κόρη πανώρια θα της πω, άνοιξε τα φτερά σου και πάρε με κοντά σου, μονάχα αυτό ζητώ. Γειά σας παλιοί συμμαθηταί. Τα τελευταία λόγια τα γράφω σήμερα για σας. Κι όποιος θελήσει για να βρει ένα χαμένο αδελφό, ένα παλιό του φίλο, ας πάρει μιαν ανηφοριά ας πάρει μονοπάτια να βρει τα σκαλοπάτια που παν στη Λευτεριά. Με την ελευθερία μαζί, μπορεί να βρει και μένα. Αν ζω, θα μ΄ βρει εκεί. Ευαγόρας Παλληκαρίδης </vt:lpstr>
      <vt:lpstr>Στις 18 Δεκεμβρίου 1956 μαζί με άλλους 2 συναγωνιστές του μετέφεραν όπλα και τρόφιμα από τη Λυσό. Ξαφνικά βρέθηκαν αντιμέτωποι με αγγλική περίπολο. Οι 2 συναγωνιστές του Ευαγόρα κατάφεραν να διαφύγουν, αλλά ο ίδιος συνελήφθη. Στην κατοχή του είχε ένα οπλοπολυβόλο Μπρεν γρασαρισμένο. Ήταν συνεπώς ανέτοιμο για να χρησιμοποιηθεί. Επίσης κουβαλούσε 3 γεμιστήρες γεμάτες.</vt:lpstr>
      <vt:lpstr>Την επόμενη μέρα της καταδίκης του Παλληκαρίδη, οι μαθητές του Γυμνασίου Πάφου απείχαν από τα μαθήματά του σε ένδειξη διαμαρτυρίας και έστειλαν τηλεγράφημα στον Χάρτινγκ, με το οποίο του ζητούσαν να απονεμηθεί χάρη στον Ευαγόρα. Όλος ο κόσμος αρχίζει μια προσπάθεια να σώσει τον νεαρό μαθητή. Η Ελληνική κυβέρνηση προσπαθεί να αποτρέψει την εκτέλεσή του. Η Κυπριακή αδελφότητα Αθηνών ζητά προσωπική παρέμβαση του βασιλιά Παύλου. Η Βουλή των Ελλήνων στέλνει τηλεγραφήματα προς την Βουλή των Κοινοτήτων και τα Ηνωμένα Έθνη. Ο Αρχιεπίσκοπος Δωρόθεος, ο Χωρεπίσκοπος Σαλαμίνος Γεννάδιος, ο δήμαρχος Λευκωσίας κ. Δέρδης, 40 Εργατικοί Άγγλοι βουλευτές, συντεχνίες, ο Αρχιεπίσκοπος Νοτίου Αφρικής Νικόδημος, ο Αμερικανός Γερουσιαστής Fulton, απλοί πολίτες προσπαθούν να ματαιώσουν αυτή την εκτέλεση. Ο Χάρτινγκ όμως και η Αγγλική διπλωματία απορρίπτει την απονομή χάριτος.</vt:lpstr>
      <vt:lpstr>PowerPoint Presentation</vt:lpstr>
      <vt:lpstr>Απαγχονίστηκε στις 14 Μαρτίου 1957, σε ηλικία μόλις 19 ετών. Ήταν ο νεαρότερος αλλά και ο τελευταίος αγωνιστής που απαγχονίστηκε από τους Άγγλους. Ο τάφος του βρίσκεται στα Φυλακισμένα  Μνήματα στη Λευκωσία.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152</cp:revision>
  <dcterms:created xsi:type="dcterms:W3CDTF">2022-04-01T16:52:07Z</dcterms:created>
  <dcterms:modified xsi:type="dcterms:W3CDTF">2022-04-01T18:21:03Z</dcterms:modified>
</cp:coreProperties>
</file>