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0"/>
  </p:notesMasterIdLst>
  <p:sldIdLst>
    <p:sldId id="332" r:id="rId2"/>
    <p:sldId id="257" r:id="rId3"/>
    <p:sldId id="259" r:id="rId4"/>
    <p:sldId id="258" r:id="rId5"/>
    <p:sldId id="260" r:id="rId6"/>
    <p:sldId id="261" r:id="rId7"/>
    <p:sldId id="262" r:id="rId8"/>
    <p:sldId id="333" r:id="rId9"/>
  </p:sldIdLst>
  <p:sldSz cx="9144000" cy="6858000" type="screen4x3"/>
  <p:notesSz cx="6883400" cy="10004425"/>
  <p:custShowLst>
    <p:custShow name="Custom Show 1" id="0">
      <p:sldLst>
        <p:sld r:id="rId2"/>
        <p:sld r:id="rId3"/>
        <p:sld r:id="rId4"/>
        <p:sld r:id="rId5"/>
        <p:sld r:id="rId6"/>
        <p:sld r:id="rId7"/>
        <p:sld r:id="rId8"/>
        <p:sld r:id="rId9"/>
      </p:sldLst>
    </p:custShow>
  </p:custShowLst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FF99"/>
    <a:srgbClr val="CC6600"/>
    <a:srgbClr val="FFFF00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638" autoAdjust="0"/>
  </p:normalViewPr>
  <p:slideViewPr>
    <p:cSldViewPr>
      <p:cViewPr varScale="1">
        <p:scale>
          <a:sx n="80" d="100"/>
          <a:sy n="80" d="100"/>
        </p:scale>
        <p:origin x="-246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notesViewPr>
    <p:cSldViewPr>
      <p:cViewPr varScale="1">
        <p:scale>
          <a:sx n="63" d="100"/>
          <a:sy n="63" d="100"/>
        </p:scale>
        <p:origin x="-3384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83400" cy="100044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81325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80" tIns="48240" rIns="96480" bIns="4824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97313" y="0"/>
            <a:ext cx="2981325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80" tIns="48240" rIns="96480" bIns="4824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42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41388" y="750888"/>
            <a:ext cx="4999037" cy="37480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8975" y="4751388"/>
            <a:ext cx="5503863" cy="4498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80" tIns="48240" rIns="96480" bIns="4824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9501188"/>
            <a:ext cx="2981325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80" tIns="48240" rIns="96480" bIns="4824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97313" y="9501188"/>
            <a:ext cx="2981325" cy="498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6480" tIns="48240" rIns="96480" bIns="4824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6" charset="0"/>
                <a:cs typeface="Arial" charset="0"/>
              </a:defRPr>
            </a:lvl1pPr>
          </a:lstStyle>
          <a:p>
            <a:pPr>
              <a:defRPr/>
            </a:pPr>
            <a:fld id="{4878D882-DB3C-463E-A122-665A9C8F380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94A5D63-43AC-46F2-A787-D339FE0C3ED0}" type="slidenum">
              <a:rPr lang="el-GR"/>
              <a:pPr/>
              <a:t>1</a:t>
            </a:fld>
            <a:endParaRPr lang="el-GR" dirty="0"/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941388" y="750888"/>
            <a:ext cx="5000625" cy="3749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632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8975" y="4751388"/>
            <a:ext cx="5505450" cy="450215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E6E6DD8-969A-466C-8475-65784925070A}" type="slidenum">
              <a:rPr lang="el-GR" smtClean="0"/>
              <a:pPr/>
              <a:t>2</a:t>
            </a:fld>
            <a:endParaRPr lang="el-GR" dirty="0" smtClean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50888"/>
            <a:ext cx="5000625" cy="3749675"/>
          </a:xfrm>
          <a:ln/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975" y="4751388"/>
            <a:ext cx="5505450" cy="45974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3129F4A-31BE-4D5F-9CB9-62D1A8C06163}" type="slidenum">
              <a:rPr lang="el-GR" smtClean="0"/>
              <a:pPr/>
              <a:t>3</a:t>
            </a:fld>
            <a:endParaRPr lang="el-GR" dirty="0" smtClean="0"/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50888"/>
            <a:ext cx="5000625" cy="3749675"/>
          </a:xfrm>
          <a:ln/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975" y="4751388"/>
            <a:ext cx="5505450" cy="45974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49B728-877B-4DC8-A4C9-BD6D068FBCAA}" type="slidenum">
              <a:rPr lang="el-GR" smtClean="0"/>
              <a:pPr/>
              <a:t>4</a:t>
            </a:fld>
            <a:endParaRPr lang="el-GR" dirty="0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50888"/>
            <a:ext cx="5000625" cy="3749675"/>
          </a:xfrm>
          <a:ln/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975" y="4751388"/>
            <a:ext cx="5505450" cy="45974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8CE0E06-21A8-42D4-883D-1075C3B06A02}" type="slidenum">
              <a:rPr lang="el-GR" smtClean="0"/>
              <a:pPr/>
              <a:t>5</a:t>
            </a:fld>
            <a:endParaRPr lang="el-GR" dirty="0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50888"/>
            <a:ext cx="5000625" cy="3749675"/>
          </a:xfrm>
          <a:ln/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975" y="4751388"/>
            <a:ext cx="5505450" cy="45974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69F72E-3325-4417-B3FE-144F77677E16}" type="slidenum">
              <a:rPr lang="el-GR" smtClean="0"/>
              <a:pPr/>
              <a:t>6</a:t>
            </a:fld>
            <a:endParaRPr lang="el-GR" dirty="0" smtClean="0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941388" y="750888"/>
            <a:ext cx="5000625" cy="3749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body"/>
          </p:nvPr>
        </p:nvSpPr>
        <p:spPr>
          <a:xfrm>
            <a:off x="688975" y="4751388"/>
            <a:ext cx="5505450" cy="45974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BE09444-6B02-4CC4-B13B-45F5D4029CAF}" type="slidenum">
              <a:rPr lang="el-GR" smtClean="0"/>
              <a:pPr/>
              <a:t>7</a:t>
            </a:fld>
            <a:endParaRPr lang="el-GR" dirty="0" smtClean="0"/>
          </a:p>
        </p:txBody>
      </p:sp>
      <p:sp>
        <p:nvSpPr>
          <p:cNvPr id="60419" name="Text Box 1"/>
          <p:cNvSpPr txBox="1">
            <a:spLocks noChangeArrowheads="1"/>
          </p:cNvSpPr>
          <p:nvPr/>
        </p:nvSpPr>
        <p:spPr bwMode="auto">
          <a:xfrm>
            <a:off x="941388" y="750888"/>
            <a:ext cx="5000625" cy="37496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body"/>
          </p:nvPr>
        </p:nvSpPr>
        <p:spPr>
          <a:xfrm>
            <a:off x="688975" y="4751388"/>
            <a:ext cx="5505450" cy="45974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FB64159-D140-4D67-94A4-249830ED5245}" type="slidenum">
              <a:rPr lang="el-GR" smtClean="0"/>
              <a:pPr/>
              <a:t>8</a:t>
            </a:fld>
            <a:endParaRPr lang="el-GR" dirty="0" smtClean="0"/>
          </a:p>
        </p:txBody>
      </p:sp>
      <p:sp>
        <p:nvSpPr>
          <p:cNvPr id="993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1388" y="750888"/>
            <a:ext cx="5000625" cy="3749675"/>
          </a:xfrm>
          <a:ln/>
        </p:spPr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8975" y="4751388"/>
            <a:ext cx="5505450" cy="4597400"/>
          </a:xfrm>
          <a:noFill/>
          <a:ln/>
        </p:spPr>
        <p:txBody>
          <a:bodyPr wrap="none" anchor="ctr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2EFD9B-0C10-4C32-8265-FAD7182B373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52906-965B-426E-8EA6-78D4426113C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B9CA61-E17E-4291-8DD6-B5F6735C89FB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828800"/>
            <a:ext cx="7083425" cy="1979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4D509-7B97-45EF-A5CD-6E9BED3965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5D2270-BD43-4EC4-BFDD-2BF2886AF2C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BF7CD8-AD69-4B53-AB97-81493740F91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3A7FE-B656-4F0A-BA57-449498A92C7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62CFF-E3F5-4A0B-9422-8BBAE2CF4B6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728680-3D3A-45DE-A4FC-FB2CB0B5CB8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53D55-3938-44BA-B732-1E84D2A4B623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03BB5-6C5E-44CA-98C0-B9E2554888DE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AD2CCD-858C-4CD4-8B98-75B1B3432F1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AFFCD16-FFD6-4CF2-AFC6-34CAF707E137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85728"/>
            <a:ext cx="9144000" cy="1285884"/>
          </a:xfrm>
          <a:noFill/>
        </p:spPr>
        <p:txBody>
          <a:bodyPr>
            <a:norm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6000" b="1" i="1" dirty="0" smtClean="0">
                <a:solidFill>
                  <a:schemeClr val="accent2">
                    <a:lumMod val="75000"/>
                  </a:schemeClr>
                </a:solidFill>
                <a:latin typeface="Gungsuh" pitchFamily="16" charset="0"/>
              </a:rPr>
              <a:t>Νείλος</a:t>
            </a:r>
            <a:endParaRPr lang="en-US" sz="6000" b="1" i="1" dirty="0">
              <a:solidFill>
                <a:schemeClr val="accent2">
                  <a:lumMod val="75000"/>
                </a:schemeClr>
              </a:solidFill>
              <a:latin typeface="Gungsuh" pitchFamily="16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214563" y="4786313"/>
            <a:ext cx="6929437" cy="1117600"/>
          </a:xfrm>
        </p:spPr>
        <p:txBody>
          <a:bodyPr lIns="92160" tIns="46080" rIns="92160" bIns="46080"/>
          <a:lstStyle/>
          <a:p>
            <a:pPr marL="0" indent="0" algn="ctr" eaLnBrk="1" hangingPunct="1">
              <a:lnSpc>
                <a:spcPct val="9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b="1" dirty="0" smtClean="0">
              <a:solidFill>
                <a:schemeClr val="accent3">
                  <a:lumMod val="95000"/>
                </a:schemeClr>
              </a:solidFill>
            </a:endParaRPr>
          </a:p>
          <a:p>
            <a:pPr marL="0" indent="0" algn="ctr" eaLnBrk="1" hangingPunct="1">
              <a:lnSpc>
                <a:spcPct val="9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l-GR" b="1" dirty="0">
              <a:solidFill>
                <a:schemeClr val="accent3">
                  <a:lumMod val="95000"/>
                </a:schemeClr>
              </a:solidFill>
              <a:latin typeface="Segoe Script" pitchFamily="66" charset="0"/>
            </a:endParaRPr>
          </a:p>
        </p:txBody>
      </p:sp>
      <p:sp>
        <p:nvSpPr>
          <p:cNvPr id="4102" name="Text Box 4"/>
          <p:cNvSpPr txBox="1">
            <a:spLocks noChangeArrowheads="1"/>
          </p:cNvSpPr>
          <p:nvPr/>
        </p:nvSpPr>
        <p:spPr bwMode="auto">
          <a:xfrm>
            <a:off x="2608263" y="209550"/>
            <a:ext cx="18415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487988" y="2755900"/>
            <a:ext cx="52705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8" name="Picture 7" descr="Νείλος. Χάρτης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1916832"/>
            <a:ext cx="6048672" cy="4513240"/>
          </a:xfrm>
          <a:prstGeom prst="rect">
            <a:avLst/>
          </a:prstGeom>
        </p:spPr>
      </p:pic>
    </p:spTree>
  </p:cSld>
  <p:clrMapOvr>
    <a:masterClrMapping/>
  </p:clrMapOvr>
  <p:transition spd="slow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3121" decel="100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animScale>
                                      <p:cBhvr additive="repl">
                                        <p:cTn id="8" dur="3121" decel="100000" fill="hold"/>
                                        <p:tgtEl>
                                          <p:spTgt spid="40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 additive="repl">
                                        <p:cTn id="9" dur="50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 additive="repl">
                                        <p:cTn id="10" dur="3121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 additive="repl">
                                        <p:cTn id="11" dur="50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 additive="repl">
                                        <p:cTn id="12" dur="3121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 additive="repl">
                                        <p:cTn id="13" dur="5000" accel="10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097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1371600" y="881063"/>
            <a:ext cx="7772400" cy="946150"/>
          </a:xfrm>
        </p:spPr>
        <p:txBody>
          <a:bodyPr>
            <a:normAutofit/>
          </a:bodyPr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800" b="1" dirty="0" smtClean="0"/>
              <a:t>Όπου περνά είναι επίγειος παράδεισος …… </a:t>
            </a:r>
            <a:endParaRPr lang="en-GB" sz="2800" b="1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idx="1"/>
          </p:nvPr>
        </p:nvSpPr>
        <p:spPr>
          <a:xfrm>
            <a:off x="1285875" y="1785938"/>
            <a:ext cx="7696200" cy="4429125"/>
          </a:xfrm>
          <a:ln w="9360">
            <a:solidFill>
              <a:srgbClr val="660033"/>
            </a:solidFill>
            <a:miter lim="800000"/>
          </a:ln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FFCC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24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FFCC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24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FFCC66"/>
              </a:buClr>
              <a:buSzPct val="7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24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FFCC66"/>
              </a:buClr>
              <a:buSzPct val="70000"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2400" dirty="0">
              <a:solidFill>
                <a:srgbClr val="000000"/>
              </a:solidFill>
            </a:endParaRP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>
                <a:srgbClr val="FFCC66"/>
              </a:buClr>
              <a:buSzPct val="70000"/>
              <a:buFont typeface="Times New Roman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l-GR" sz="2400" dirty="0">
              <a:solidFill>
                <a:srgbClr val="000000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6414DC-BF68-4F94-9E5F-251AB00399E4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1619250" y="1341438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8" name="Text Box 4"/>
          <p:cNvSpPr txBox="1">
            <a:spLocks noChangeArrowheads="1"/>
          </p:cNvSpPr>
          <p:nvPr/>
        </p:nvSpPr>
        <p:spPr bwMode="auto">
          <a:xfrm>
            <a:off x="6877050" y="188913"/>
            <a:ext cx="18415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9" name="WordArt 6"/>
          <p:cNvSpPr>
            <a:spLocks noChangeArrowheads="1" noChangeShapeType="1" noTextEdit="1"/>
          </p:cNvSpPr>
          <p:nvPr/>
        </p:nvSpPr>
        <p:spPr bwMode="auto">
          <a:xfrm rot="300000">
            <a:off x="7885113" y="188913"/>
            <a:ext cx="936625" cy="523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el-GR" sz="3600" kern="10" dirty="0">
              <a:ln w="9360">
                <a:solidFill>
                  <a:srgbClr val="969696"/>
                </a:solidFill>
                <a:miter lim="800000"/>
                <a:headEnd/>
                <a:tailEnd/>
              </a:ln>
              <a:solidFill>
                <a:srgbClr val="800000">
                  <a:alpha val="89803"/>
                </a:srgbClr>
              </a:solidFill>
              <a:effectLst>
                <a:outerShdw dist="53966" dir="2700000" algn="ctr" rotWithShape="0">
                  <a:srgbClr val="9999FF">
                    <a:alpha val="80011"/>
                  </a:srgbClr>
                </a:outerShdw>
              </a:effectLst>
              <a:latin typeface="Impact"/>
            </a:endParaRPr>
          </a:p>
        </p:txBody>
      </p:sp>
      <p:pic>
        <p:nvPicPr>
          <p:cNvPr id="10" name="Picture 9" descr="Νε΄λος 3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63688" y="2060848"/>
            <a:ext cx="5974081" cy="372328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>
          <a:xfrm>
            <a:off x="1547813" y="692150"/>
            <a:ext cx="7127875" cy="719138"/>
          </a:xfrm>
        </p:spPr>
        <p:txBody>
          <a:bodyPr/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3600" b="1" dirty="0" smtClean="0">
                <a:solidFill>
                  <a:srgbClr val="FFFF00"/>
                </a:solidFill>
              </a:rPr>
              <a:t>    Ταυτότητα του Νείλου 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idx="1"/>
          </p:nvPr>
        </p:nvSpPr>
        <p:spPr>
          <a:xfrm>
            <a:off x="2071670" y="1714488"/>
            <a:ext cx="6500858" cy="4572032"/>
          </a:xfrm>
          <a:ln w="9360">
            <a:solidFill>
              <a:srgbClr val="806006"/>
            </a:solidFill>
            <a:miter lim="800000"/>
          </a:ln>
        </p:spPr>
        <p:txBody>
          <a:bodyPr>
            <a:normAutofit/>
          </a:bodyPr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l-GR" sz="2400" dirty="0" smtClean="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sz="2400" dirty="0" smtClean="0">
                <a:solidFill>
                  <a:srgbClr val="000000"/>
                </a:solidFill>
              </a:rPr>
              <a:t>	</a:t>
            </a:r>
            <a:r>
              <a:rPr lang="el-GR" sz="2400" dirty="0"/>
              <a:t> Ο Νείλος είναι ο μεγαλύτερος σε μήκος ποταμός της Αφρικής, αλλά και στον κόσμο. Πηγάζει νότια του Ισημερινού και ρέοντας προς Βορρά δια μέσου της βορειοανατολικής Αφρικής εκβάλλει στη Μεσόγειο Θάλασσα</a:t>
            </a:r>
            <a:r>
              <a:rPr lang="el-GR" sz="2400" dirty="0" smtClean="0"/>
              <a:t>.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l-GR" sz="2400" dirty="0"/>
              <a:t> </a:t>
            </a:r>
            <a:r>
              <a:rPr lang="el-GR" sz="2400" dirty="0" smtClean="0"/>
              <a:t>    </a:t>
            </a:r>
            <a:r>
              <a:rPr lang="el-GR" sz="2400" dirty="0"/>
              <a:t>Έχει μήκος 6.648 περίπου χιλιόμετρα και αποστραγγίζει έκταση που υπολογίζεται σε 3.349.000 τετραγωνικά χιλιόμετρα. Η λεκάνη του καταλαμβάνει τμήματα της Τανζανίας, του Μπουρούντι, της Ρουάντα, του Ζαίρ, της Κένυα, της Ουγκάντα, της Αιθιοπίας, το μεγαλύτερο τμήμα του Σουδάν και το καλλιεργούμενο μέρος της Αιγύπτου.</a:t>
            </a:r>
            <a:endParaRPr lang="en-US" sz="2400" dirty="0"/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Times New Roman" pitchFamily="16" charset="0"/>
              <a:buNone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l-GR" sz="2400" dirty="0">
              <a:solidFill>
                <a:srgbClr val="000000"/>
              </a:solidFill>
            </a:endParaRP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1619250" y="1341438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0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5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260648"/>
            <a:ext cx="3241527" cy="6408712"/>
          </a:xfrm>
          <a:ln w="9360">
            <a:solidFill>
              <a:srgbClr val="806006"/>
            </a:solidFill>
            <a:miter lim="800000"/>
          </a:ln>
        </p:spPr>
        <p:txBody>
          <a:bodyPr>
            <a:normAutofit/>
          </a:bodyPr>
          <a:lstStyle/>
          <a:p>
            <a:r>
              <a:rPr lang="el-GR" sz="2400" dirty="0"/>
              <a:t>Ο Νείλος σχηματίζεται από τρία κύρια υδάτινα ρεύματα, τον Κυανού Νείλου(</a:t>
            </a:r>
            <a:r>
              <a:rPr lang="el-GR" sz="2400" dirty="0" err="1"/>
              <a:t>Αμπάι</a:t>
            </a:r>
            <a:r>
              <a:rPr lang="el-GR" sz="2400" dirty="0"/>
              <a:t>) και τον </a:t>
            </a:r>
            <a:r>
              <a:rPr lang="el-GR" sz="2400" dirty="0" err="1"/>
              <a:t>Άτμπαρα</a:t>
            </a:r>
            <a:r>
              <a:rPr lang="el-GR" sz="2400" dirty="0"/>
              <a:t>, που ρέουν από τα υψίπεδα της Αιθιοπίας, και τον Λευκό Νείλο, που πηγάζει στις λίμνες Βικτωρίας και Αλβέρτου.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45560-8CBC-41AD-BDC6-68AA6D65F62A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1619250" y="1341438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6" descr="Νείλος 1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700808"/>
            <a:ext cx="5472608" cy="424847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410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410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10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8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Νείλος 2.jf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844824"/>
            <a:ext cx="3682327" cy="2808312"/>
          </a:xfrm>
          <a:ln w="9360">
            <a:solidFill>
              <a:srgbClr val="806006"/>
            </a:solidFill>
            <a:miter lim="800000"/>
          </a:ln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A05E1-378D-4C3B-9E89-CD3B9E60C921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148" name="Text Box 2"/>
          <p:cNvSpPr txBox="1">
            <a:spLocks noChangeArrowheads="1"/>
          </p:cNvSpPr>
          <p:nvPr/>
        </p:nvSpPr>
        <p:spPr bwMode="auto">
          <a:xfrm>
            <a:off x="1619250" y="1341438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1476375" y="1916113"/>
            <a:ext cx="7416800" cy="4332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63480" y="260648"/>
            <a:ext cx="468052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/>
                </a:solidFill>
              </a:rPr>
              <a:t>Η ονομασία Νείλος είναι Ελληνική και πιθανόν προέρχεται από την σημιτική ρίζα</a:t>
            </a:r>
            <a:r>
              <a:rPr lang="en-US" sz="2000" dirty="0" smtClean="0">
                <a:solidFill>
                  <a:schemeClr val="tx1"/>
                </a:solidFill>
              </a:rPr>
              <a:t> </a:t>
            </a:r>
            <a:r>
              <a:rPr lang="el-GR" sz="2000" i="1" dirty="0" smtClean="0">
                <a:solidFill>
                  <a:schemeClr val="tx1"/>
                </a:solidFill>
              </a:rPr>
              <a:t>νάχαλ</a:t>
            </a:r>
            <a:r>
              <a:rPr lang="en-US" sz="2000" dirty="0" smtClean="0">
                <a:solidFill>
                  <a:schemeClr val="tx1"/>
                </a:solidFill>
              </a:rPr>
              <a:t> </a:t>
            </a:r>
            <a:r>
              <a:rPr lang="el-GR" sz="2000" dirty="0" smtClean="0">
                <a:solidFill>
                  <a:schemeClr val="tx1"/>
                </a:solidFill>
              </a:rPr>
              <a:t>που σημαίνει κοιλάδα ή ποτάμια κοιλάδα, και κατ' επέκταση ποταμός. Το γεγονός ότι ο Νείλος, σε αντίθεση με άλλους μεγάλους γνωστούς ποταμούς, ρέει από τα νότια προς τα βόρεια, υπήρξε άλυτο μυστήριο για τους αρχαίους Αιγυπτίους και Έλληνες. Οι αρχαίοι Αιγύπτιοι ονόμαζαν το ποταμό Αρ ή Αούρ (Κοπτικά Ιάρο), ή</a:t>
            </a:r>
            <a:r>
              <a:rPr lang="en-US" sz="2000" dirty="0" smtClean="0">
                <a:solidFill>
                  <a:schemeClr val="tx1"/>
                </a:solidFill>
              </a:rPr>
              <a:t> </a:t>
            </a:r>
            <a:r>
              <a:rPr lang="el-GR" sz="2000" dirty="0" smtClean="0">
                <a:solidFill>
                  <a:schemeClr val="tx1"/>
                </a:solidFill>
              </a:rPr>
              <a:t>«μαύρο», από το χρώμα μεταφερόμενων από αυτόν ιζημάτων κατά τις πλυμήρες. Η ιλύς του Νείλου είναι αρκετά σκουρόχρωμη ώστε να δώσει στη χέρσο την παλαιότερη ονομασία της, Κεμ ή Κέμι, η οποία επίσης σημαίνει</a:t>
            </a:r>
            <a:r>
              <a:rPr lang="en-US" sz="2000" dirty="0" smtClean="0">
                <a:solidFill>
                  <a:schemeClr val="tx1"/>
                </a:solidFill>
              </a:rPr>
              <a:t> </a:t>
            </a:r>
            <a:r>
              <a:rPr lang="el-GR" sz="2000" dirty="0" smtClean="0">
                <a:solidFill>
                  <a:schemeClr val="tx1"/>
                </a:solidFill>
              </a:rPr>
              <a:t>«μαύρη»</a:t>
            </a:r>
            <a:r>
              <a:rPr lang="en-US" sz="2000" dirty="0" smtClean="0">
                <a:solidFill>
                  <a:schemeClr val="tx1"/>
                </a:solidFill>
              </a:rPr>
              <a:t> </a:t>
            </a:r>
            <a:r>
              <a:rPr lang="el-GR" sz="2000" dirty="0" smtClean="0">
                <a:solidFill>
                  <a:schemeClr val="tx1"/>
                </a:solidFill>
              </a:rPr>
              <a:t>και συμβολίζει το σκότος. Στην Οδύσσεια, το έπος του Ομήρου, ο Νείλος αναφέρεται με Αίγυπτος.</a:t>
            </a:r>
            <a:endParaRPr lang="el-G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Νείλος 4.jf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43608" y="260648"/>
            <a:ext cx="7434479" cy="4848573"/>
          </a:xfrm>
          <a:ln w="9360">
            <a:solidFill>
              <a:srgbClr val="806006"/>
            </a:solidFill>
            <a:miter lim="800000"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2C9589-8C12-4C06-8E62-E39E2692ACCC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7171" name="Text Box 1"/>
          <p:cNvSpPr txBox="1">
            <a:spLocks noChangeArrowheads="1"/>
          </p:cNvSpPr>
          <p:nvPr/>
        </p:nvSpPr>
        <p:spPr bwMode="auto">
          <a:xfrm>
            <a:off x="1619250" y="1341438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71600" y="5229200"/>
            <a:ext cx="7571184" cy="1143000"/>
          </a:xfrm>
        </p:spPr>
        <p:txBody>
          <a:bodyPr>
            <a:normAutofit/>
          </a:bodyPr>
          <a:lstStyle/>
          <a:p>
            <a:pPr algn="l"/>
            <a:r>
              <a:rPr lang="el-GR" sz="1800" dirty="0" smtClean="0"/>
              <a:t>Ο Νείλος δύνη Ζωή και ευημερία στους Λαούς στο πέρασμα του. </a:t>
            </a:r>
            <a:endParaRPr lang="el-GR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1043608" y="5229200"/>
            <a:ext cx="7808168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l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2400" dirty="0" smtClean="0">
                <a:solidFill>
                  <a:schemeClr val="bg2"/>
                </a:solidFill>
              </a:rPr>
              <a:t>Ποταμόπλοια διασχίζουν τον Νείλο με Τουρίστες να απολαμβάνουν το υπέροχο θέαμα.</a:t>
            </a:r>
            <a:endParaRPr lang="en-GB" sz="2400" dirty="0">
              <a:solidFill>
                <a:schemeClr val="bg2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0ACB4-0F77-47F2-9D3C-452F65898166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1619250" y="1341438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1763713" y="2205038"/>
            <a:ext cx="3024187" cy="6496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>
            <a:spAutoFit/>
          </a:bodyPr>
          <a:lstStyle/>
          <a:p>
            <a:pPr marL="341313" indent="-341313" algn="r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  <a:latin typeface="Times New Roman" pitchFamily="16" charset="0"/>
            </a:endParaRPr>
          </a:p>
          <a:p>
            <a:pPr marL="341313" indent="-341313" algn="r">
              <a:lnSpc>
                <a:spcPct val="80000"/>
              </a:lnSpc>
              <a:spcBef>
                <a:spcPts val="500"/>
              </a:spcBef>
              <a:buClr>
                <a:srgbClr val="FFCC66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pic>
        <p:nvPicPr>
          <p:cNvPr id="8" name="Picture 7" descr="Νείλος 6.jf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8" y="332656"/>
            <a:ext cx="6192688" cy="4638539"/>
          </a:xfrm>
          <a:prstGeom prst="rect">
            <a:avLst/>
          </a:prstGeom>
        </p:spPr>
      </p:pic>
    </p:spTree>
  </p:cSld>
  <p:clrMapOvr>
    <a:masterClrMapping/>
  </p:clrMapOvr>
  <p:transition spd="med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nimBg="1"/>
      <p:bldP spid="81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2"/>
          <p:cNvSpPr>
            <a:spLocks noGrp="1" noChangeArrowheads="1"/>
          </p:cNvSpPr>
          <p:nvPr>
            <p:ph idx="1"/>
          </p:nvPr>
        </p:nvSpPr>
        <p:spPr>
          <a:xfrm>
            <a:off x="1428728" y="857232"/>
            <a:ext cx="7416800" cy="5272088"/>
          </a:xfrm>
          <a:ln w="9360">
            <a:solidFill>
              <a:srgbClr val="806006"/>
            </a:solidFill>
            <a:miter lim="800000"/>
          </a:ln>
        </p:spPr>
        <p:txBody>
          <a:bodyPr/>
          <a:lstStyle/>
          <a:p>
            <a:pPr marL="341313" indent="-341313" eaLnBrk="1" hangingPunct="1"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000000"/>
                </a:solidFill>
              </a:rPr>
              <a:t> </a:t>
            </a:r>
          </a:p>
          <a:p>
            <a:pPr marL="341313" indent="-341313" eaLnBrk="1" hangingPunct="1">
              <a:buClr>
                <a:srgbClr val="FFCC66"/>
              </a:buClr>
              <a:buSzPct val="7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rgbClr val="000000"/>
              </a:solidFill>
            </a:endParaRPr>
          </a:p>
          <a:p>
            <a:pPr marL="341313" indent="-341313" eaLnBrk="1" hangingPunct="1">
              <a:buClr>
                <a:srgbClr val="FFCC66"/>
              </a:buClr>
              <a:buSzPct val="7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C3BD60-4C1D-4B1F-8C8C-AD29F288AFB6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46085" name="Text Box 3"/>
          <p:cNvSpPr txBox="1">
            <a:spLocks noChangeArrowheads="1"/>
          </p:cNvSpPr>
          <p:nvPr/>
        </p:nvSpPr>
        <p:spPr bwMode="auto">
          <a:xfrm>
            <a:off x="1619250" y="1341438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47864" y="3140968"/>
            <a:ext cx="278608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72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Τέλος</a:t>
            </a:r>
            <a:endParaRPr lang="en-US" sz="7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1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10224</TotalTime>
  <Words>101</Words>
  <Application>Microsoft Office PowerPoint</Application>
  <PresentationFormat>On-screen Show (4:3)</PresentationFormat>
  <Paragraphs>29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  <vt:variant>
        <vt:lpstr>Custom Shows</vt:lpstr>
      </vt:variant>
      <vt:variant>
        <vt:i4>1</vt:i4>
      </vt:variant>
    </vt:vector>
  </HeadingPairs>
  <TitlesOfParts>
    <vt:vector size="10" baseType="lpstr">
      <vt:lpstr>Office Theme</vt:lpstr>
      <vt:lpstr>Νείλος</vt:lpstr>
      <vt:lpstr>Όπου περνά είναι επίγειος παράδεισος …… </vt:lpstr>
      <vt:lpstr>    Ταυτότητα του Νείλου </vt:lpstr>
      <vt:lpstr>Slide 4</vt:lpstr>
      <vt:lpstr>Slide 5</vt:lpstr>
      <vt:lpstr>Ο Νείλος δύνη Ζωή και ευημερία στους Λαούς στο πέρασμα του. </vt:lpstr>
      <vt:lpstr>Ποταμόπλοια διασχίζουν τον Νείλο με Τουρίστες να απολαμβάνουν το υπέροχο θέαμα.</vt:lpstr>
      <vt:lpstr>Slide 8</vt:lpstr>
      <vt:lpstr>Custom Show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 1</dc:title>
  <dc:creator>Spanos</dc:creator>
  <cp:lastModifiedBy>User</cp:lastModifiedBy>
  <cp:revision>260</cp:revision>
  <cp:lastPrinted>1601-01-01T00:00:00Z</cp:lastPrinted>
  <dcterms:created xsi:type="dcterms:W3CDTF">2008-10-07T17:20:39Z</dcterms:created>
  <dcterms:modified xsi:type="dcterms:W3CDTF">2021-11-03T16:45:44Z</dcterms:modified>
</cp:coreProperties>
</file>